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75"/>
  </p:notes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90" r:id="rId34"/>
    <p:sldId id="291" r:id="rId35"/>
    <p:sldId id="292" r:id="rId36"/>
    <p:sldId id="293" r:id="rId37"/>
    <p:sldId id="294" r:id="rId38"/>
    <p:sldId id="295" r:id="rId39"/>
    <p:sldId id="296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311" r:id="rId55"/>
    <p:sldId id="312" r:id="rId56"/>
    <p:sldId id="313" r:id="rId57"/>
    <p:sldId id="314" r:id="rId58"/>
    <p:sldId id="315" r:id="rId59"/>
    <p:sldId id="316" r:id="rId60"/>
    <p:sldId id="317" r:id="rId61"/>
    <p:sldId id="318" r:id="rId62"/>
    <p:sldId id="319" r:id="rId63"/>
    <p:sldId id="320" r:id="rId64"/>
    <p:sldId id="321" r:id="rId65"/>
    <p:sldId id="322" r:id="rId66"/>
    <p:sldId id="323" r:id="rId67"/>
    <p:sldId id="324" r:id="rId68"/>
    <p:sldId id="325" r:id="rId69"/>
    <p:sldId id="326" r:id="rId70"/>
    <p:sldId id="327" r:id="rId71"/>
    <p:sldId id="328" r:id="rId72"/>
    <p:sldId id="329" r:id="rId73"/>
    <p:sldId id="330" r:id="rId7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4" d="100"/>
          <a:sy n="104" d="100"/>
        </p:scale>
        <p:origin x="284" y="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presProps" Target="pres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Original clinic comparison: Audie Murphy versus the Jesse James, Peters Brothers Hats, and Fallen Fan combination. Discuss stop count, road type, traffic, and the value of simplicity.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original clinic discussed roughly 20-minute power naps and 90-minute-to-two-hour sleep periods. Present these as practical examples, not medical guarantees.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The original clinic discussed roughly 20-minute power naps and 90-minute-to-two-hour sleep periods. Present these as practical examples, not medical guarantees.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 KMZ is a compressed KML package. File extension and file contents are different things.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 KMZ is a compressed KML package. File extension and file contents are different things.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BaseCamp compatibility varies by Garmin model. zūmo XT and XT2 support documented GPX-folder transfer. Confirm the exact device and software before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BaseCamp compatibility varies by Garmin model. zūmo XT and XT2 support documented GPX-folder transfer. Confirm the exact device and software before class.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My Maps is a planning tool. A straight drawn line is not a road route, and a Google map does not automatically load a Garmin.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My Maps is a planning tool. A straight drawn line is not a road route, and a Google map does not automatically load a Garmin.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Suggested live sequence: about 90 minutes for the core lesson, a break, then demonstrations and practice. Adjust to the class and available equipment.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Suggested live sequence: about 90 minutes for the core lesson, a break, then demonstrations and practice. Adjust to the class and available equipment.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D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B73C6BB-CB93-40F7-855E-8FC3D183FD9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4857750" cy="6858000"/>
          </a:xfrm>
          <a:prstGeom prst="rect">
            <a:avLst/>
          </a:prstGeom>
          <a:solidFill>
            <a:srgbClr val="173D3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5DEFBE-A899-4C90-85E1-D1574C957C48}"/>
              </a:ext>
            </a:extLst>
          </p:cNvPr>
          <p:cNvSpPr>
            <a:spLocks noGrp="1"/>
          </p:cNvSpPr>
          <p:nvPr/>
        </p:nvSpPr>
        <p:spPr>
          <a:xfrm>
            <a:off x="666750" y="904875"/>
            <a:ext cx="3429000" cy="2190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90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90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RALLY</a:t>
            </a:r>
          </a:p>
          <a:p>
            <a:pPr>
              <a:defRPr sz="90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90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101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A8556E7-C856-42A9-A11F-D8FF2DAA4573}"/>
              </a:ext>
            </a:extLst>
          </p:cNvPr>
          <p:cNvSpPr>
            <a:spLocks noGrp="1"/>
          </p:cNvSpPr>
          <p:nvPr/>
        </p:nvSpPr>
        <p:spPr>
          <a:xfrm>
            <a:off x="714375" y="3806292"/>
            <a:ext cx="3429000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300" b="1" i="0">
                <a:solidFill>
                  <a:srgbClr val="D2A341"/>
                </a:solidFill>
                <a:latin typeface="Aptos"/>
                <a:ea typeface="Aptos"/>
                <a:cs typeface="Aptos"/>
              </a:defRPr>
            </a:pPr>
            <a:r>
              <a:rPr sz="3300" b="1" i="0" dirty="0">
                <a:solidFill>
                  <a:srgbClr val="D2A341"/>
                </a:solidFill>
                <a:latin typeface="Aptos"/>
                <a:ea typeface="Aptos"/>
                <a:cs typeface="Aptos"/>
              </a:rPr>
              <a:t>Your first motorcycle bonus rally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64ECC7-3D84-45F6-85B1-E462EC092D09}"/>
              </a:ext>
            </a:extLst>
          </p:cNvPr>
          <p:cNvSpPr>
            <a:spLocks noGrp="1"/>
          </p:cNvSpPr>
          <p:nvPr/>
        </p:nvSpPr>
        <p:spPr>
          <a:xfrm>
            <a:off x="704850" y="5953125"/>
            <a:ext cx="295275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2850" b="0" i="0">
                <a:solidFill>
                  <a:srgbClr val="E7DFCF"/>
                </a:solidFill>
                <a:latin typeface="Aptos"/>
                <a:ea typeface="Aptos"/>
                <a:cs typeface="Aptos"/>
              </a:defRPr>
            </a:pPr>
            <a:r>
              <a:rPr sz="2850" b="0" i="0">
                <a:solidFill>
                  <a:srgbClr val="E7DFCF"/>
                </a:solidFill>
                <a:latin typeface="Aptos"/>
                <a:ea typeface="Aptos"/>
                <a:cs typeface="Aptos"/>
              </a:rPr>
              <a:t>Beginner clinic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l="9886" r="9886"/>
          <a:stretch>
            <a:fillRect/>
          </a:stretch>
        </p:blipFill>
        <p:spPr>
          <a:xfrm>
            <a:off x="4857750" y="0"/>
            <a:ext cx="733425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2477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9406B0D-E82E-48F1-A4B7-AE11A090BBD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2D4CF17-CF10-4E81-ABE8-89794AFED3AE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Today’s path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2B08DEB-2E5A-4D16-AE6F-BD2BABD8894E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75A19EF-02D8-43D3-8AE1-F487DCC0A983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1028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C65D32"/>
                </a:solidFill>
                <a:latin typeface="Aptos"/>
                <a:ea typeface="Aptos"/>
                <a:cs typeface="Aptos"/>
              </a:rPr>
              <a:t>THE RIDE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360DED7-82E4-43A3-808D-1CB4ECA6E5DE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10287000" cy="342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Plan your ride and ride your plan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Build a route that fits your real pace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Control stops and preserve a return cushion</a:t>
            </a:r>
          </a:p>
        </p:txBody>
      </p:sp>
    </p:spTree>
    <p:extLst>
      <p:ext uri="{BB962C8B-B14F-4D97-AF65-F5344CB8AC3E}">
        <p14:creationId xmlns:p14="http://schemas.microsoft.com/office/powerpoint/2010/main" val="10044052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2030C61-E12F-422D-8781-FD35E60998B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E8BBAF1-FB59-4A0A-924C-2436BD3B6797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Today’s path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0084DD-B39A-4CEA-AAB5-6AE9EEA58677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D0DFA9-0C91-43F1-A5F7-60AFD27EA1F4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1028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C65D32"/>
                </a:solidFill>
                <a:latin typeface="Aptos"/>
                <a:ea typeface="Aptos"/>
                <a:cs typeface="Aptos"/>
              </a:rPr>
              <a:t>THE RIDER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2F8BE27-B353-47D9-A0D9-555A198172D2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10287000" cy="342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Eat, drink, and sleep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Know your gear and motorcycle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Practice the complete routine before rally day</a:t>
            </a:r>
          </a:p>
        </p:txBody>
      </p:sp>
    </p:spTree>
    <p:extLst>
      <p:ext uri="{BB962C8B-B14F-4D97-AF65-F5344CB8AC3E}">
        <p14:creationId xmlns:p14="http://schemas.microsoft.com/office/powerpoint/2010/main" val="1589274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65D5A1C-F88F-4C98-8A4B-CE8A1D05B76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643DDA2-14FA-400C-87EE-979D774645F7}"/>
              </a:ext>
            </a:extLst>
          </p:cNvPr>
          <p:cNvSpPr>
            <a:spLocks noGrp="1"/>
          </p:cNvSpPr>
          <p:nvPr/>
        </p:nvSpPr>
        <p:spPr>
          <a:xfrm>
            <a:off x="571500" y="118903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 dirty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How a bonus rally works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EB5871-403B-4F19-AF22-F8C33F3105E7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 dirty="0">
                <a:solidFill>
                  <a:srgbClr val="65706B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E2A8F2C-1CEA-48B7-850D-9B8C721E3678}"/>
              </a:ext>
            </a:extLst>
          </p:cNvPr>
          <p:cNvSpPr>
            <a:spLocks noGrp="1"/>
          </p:cNvSpPr>
          <p:nvPr/>
        </p:nvSpPr>
        <p:spPr>
          <a:xfrm>
            <a:off x="571500" y="1162050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A31E15D-8ABA-4192-9B11-DAA55BFD692D}"/>
              </a:ext>
            </a:extLst>
          </p:cNvPr>
          <p:cNvSpPr>
            <a:spLocks noGrp="1"/>
          </p:cNvSpPr>
          <p:nvPr/>
        </p:nvSpPr>
        <p:spPr>
          <a:xfrm>
            <a:off x="1543050" y="1162050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Read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CBED391-7F36-4438-93C5-D9134474355C}"/>
              </a:ext>
            </a:extLst>
          </p:cNvPr>
          <p:cNvSpPr>
            <a:spLocks noGrp="1"/>
          </p:cNvSpPr>
          <p:nvPr/>
        </p:nvSpPr>
        <p:spPr>
          <a:xfrm>
            <a:off x="4781550" y="1162050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The organizer supplies the rules, bonus list, and finish requirements.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0603FC0-C7D8-4DD6-A1E7-AB7895DEC728}"/>
              </a:ext>
            </a:extLst>
          </p:cNvPr>
          <p:cNvSpPr>
            <a:spLocks noGrp="1"/>
          </p:cNvSpPr>
          <p:nvPr/>
        </p:nvSpPr>
        <p:spPr>
          <a:xfrm>
            <a:off x="1571625" y="2276156"/>
            <a:ext cx="9525000" cy="9525"/>
          </a:xfrm>
          <a:prstGeom prst="rect">
            <a:avLst/>
          </a:prstGeom>
          <a:solidFill>
            <a:srgbClr val="C9C4B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5B43D4D-8FDA-4DC9-8547-A057B16C45E0}"/>
              </a:ext>
            </a:extLst>
          </p:cNvPr>
          <p:cNvSpPr>
            <a:spLocks noGrp="1"/>
          </p:cNvSpPr>
          <p:nvPr/>
        </p:nvSpPr>
        <p:spPr>
          <a:xfrm>
            <a:off x="571500" y="2394899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 dirty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0501796-058B-44FF-A5FC-63FF87F733C5}"/>
              </a:ext>
            </a:extLst>
          </p:cNvPr>
          <p:cNvSpPr>
            <a:spLocks noGrp="1"/>
          </p:cNvSpPr>
          <p:nvPr/>
        </p:nvSpPr>
        <p:spPr>
          <a:xfrm>
            <a:off x="1543050" y="2394899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 dirty="0">
                <a:solidFill>
                  <a:srgbClr val="173D35"/>
                </a:solidFill>
                <a:latin typeface="Aptos"/>
                <a:ea typeface="Aptos"/>
                <a:cs typeface="Aptos"/>
              </a:rPr>
              <a:t>Choose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7C8595-F866-443E-B1AD-F3BD1ABB0551}"/>
              </a:ext>
            </a:extLst>
          </p:cNvPr>
          <p:cNvSpPr>
            <a:spLocks noGrp="1"/>
          </p:cNvSpPr>
          <p:nvPr/>
        </p:nvSpPr>
        <p:spPr>
          <a:xfrm>
            <a:off x="4781550" y="2400300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You select a manageable group of locations and decide their order.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94F7B76-1C03-A845-3E65-BD1CCE8B52A2}"/>
              </a:ext>
            </a:extLst>
          </p:cNvPr>
          <p:cNvSpPr>
            <a:spLocks noGrp="1"/>
          </p:cNvSpPr>
          <p:nvPr/>
        </p:nvSpPr>
        <p:spPr>
          <a:xfrm>
            <a:off x="571500" y="3676138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03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FA514439-8EB1-740F-2900-D38CCB8BD110}"/>
              </a:ext>
            </a:extLst>
          </p:cNvPr>
          <p:cNvSpPr>
            <a:spLocks noGrp="1"/>
          </p:cNvSpPr>
          <p:nvPr/>
        </p:nvSpPr>
        <p:spPr>
          <a:xfrm>
            <a:off x="1543050" y="3676138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Ride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509DB9FD-BD24-7DFF-F4EC-4E4B1F0FAA05}"/>
              </a:ext>
            </a:extLst>
          </p:cNvPr>
          <p:cNvSpPr>
            <a:spLocks noGrp="1"/>
          </p:cNvSpPr>
          <p:nvPr/>
        </p:nvSpPr>
        <p:spPr>
          <a:xfrm>
            <a:off x="4781550" y="3676138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You complete each task and preserve the required evidence.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C848549-1E9E-FFA1-9B32-84C80659EC1A}"/>
              </a:ext>
            </a:extLst>
          </p:cNvPr>
          <p:cNvSpPr>
            <a:spLocks noGrp="1"/>
          </p:cNvSpPr>
          <p:nvPr/>
        </p:nvSpPr>
        <p:spPr>
          <a:xfrm>
            <a:off x="1733294" y="4862832"/>
            <a:ext cx="9525000" cy="9525"/>
          </a:xfrm>
          <a:prstGeom prst="rect">
            <a:avLst/>
          </a:prstGeom>
          <a:solidFill>
            <a:srgbClr val="C9C4B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D0B1AD9A-4FE6-B71A-FB8F-F5BBEAB4D81D}"/>
              </a:ext>
            </a:extLst>
          </p:cNvPr>
          <p:cNvSpPr>
            <a:spLocks noGrp="1"/>
          </p:cNvSpPr>
          <p:nvPr/>
        </p:nvSpPr>
        <p:spPr>
          <a:xfrm>
            <a:off x="571500" y="4981575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04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6810BE0-B947-64C8-6ED4-C7B289923B6B}"/>
              </a:ext>
            </a:extLst>
          </p:cNvPr>
          <p:cNvSpPr>
            <a:spLocks noGrp="1"/>
          </p:cNvSpPr>
          <p:nvPr/>
        </p:nvSpPr>
        <p:spPr>
          <a:xfrm>
            <a:off x="1543050" y="4981575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Return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5BCE6BF-FB88-1DC9-3BC4-D2A16C622FD0}"/>
              </a:ext>
            </a:extLst>
          </p:cNvPr>
          <p:cNvSpPr>
            <a:spLocks noGrp="1"/>
          </p:cNvSpPr>
          <p:nvPr/>
        </p:nvSpPr>
        <p:spPr>
          <a:xfrm>
            <a:off x="4781550" y="4981575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You meet the deadline, check in, and submit valid claims.</a:t>
            </a: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64D99FE0-5B23-C815-F4DF-D06962878ED7}"/>
              </a:ext>
            </a:extLst>
          </p:cNvPr>
          <p:cNvSpPr>
            <a:spLocks noGrp="1"/>
          </p:cNvSpPr>
          <p:nvPr/>
        </p:nvSpPr>
        <p:spPr>
          <a:xfrm>
            <a:off x="1571625" y="3523419"/>
            <a:ext cx="9525000" cy="9525"/>
          </a:xfrm>
          <a:prstGeom prst="rect">
            <a:avLst/>
          </a:prstGeom>
          <a:solidFill>
            <a:srgbClr val="C9C4B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55850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D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D81CD52-0F62-44D0-A3A6-18CB7E4DB00E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A good first rally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4580981-B48B-492E-B2C9-7EC83893E03C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06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A4FC758-082D-421B-84B6-AEBAC098006B}"/>
              </a:ext>
            </a:extLst>
          </p:cNvPr>
          <p:cNvSpPr>
            <a:spLocks noGrp="1"/>
          </p:cNvSpPr>
          <p:nvPr/>
        </p:nvSpPr>
        <p:spPr>
          <a:xfrm>
            <a:off x="819150" y="1666875"/>
            <a:ext cx="10477500" cy="2714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615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615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Finish safely, on time, and wanting to do another one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023BF48-2372-4195-B3D5-FAA1A23A69DC}"/>
              </a:ext>
            </a:extLst>
          </p:cNvPr>
          <p:cNvSpPr>
            <a:spLocks noGrp="1"/>
          </p:cNvSpPr>
          <p:nvPr/>
        </p:nvSpPr>
        <p:spPr>
          <a:xfrm>
            <a:off x="857250" y="4905375"/>
            <a:ext cx="10287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000" b="0" i="0">
                <a:solidFill>
                  <a:srgbClr val="E7DFCF"/>
                </a:solidFill>
                <a:latin typeface="Aptos"/>
                <a:ea typeface="Aptos"/>
                <a:cs typeface="Aptos"/>
              </a:defRPr>
            </a:pPr>
            <a:r>
              <a:rPr sz="3000" b="0" i="0">
                <a:solidFill>
                  <a:srgbClr val="E7DFCF"/>
                </a:solidFill>
                <a:latin typeface="Aptos"/>
                <a:ea typeface="Aptos"/>
                <a:cs typeface="Aptos"/>
              </a:rPr>
              <a:t>A modest score with valid claims teaches more than an ambitious route that falls apart.</a:t>
            </a:r>
          </a:p>
        </p:txBody>
      </p:sp>
    </p:spTree>
    <p:extLst>
      <p:ext uri="{BB962C8B-B14F-4D97-AF65-F5344CB8AC3E}">
        <p14:creationId xmlns:p14="http://schemas.microsoft.com/office/powerpoint/2010/main" val="6862409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3F3CF34-69CC-4165-A6E3-09084E5BCE9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BB28FF5-DB14-45C7-A8BB-F2D151D36F96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Rally riding and certification rides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75B77D1-D3F1-4C64-8A80-551E75A8766D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07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0487A03-F1A7-446F-B308-A0A3CF112F25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1028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C65D32"/>
                </a:solidFill>
                <a:latin typeface="Aptos"/>
                <a:ea typeface="Aptos"/>
                <a:cs typeface="Aptos"/>
              </a:rPr>
              <a:t>CERTIFICATION RIDE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C13D00A-D56A-41BE-AF30-1E1667FA8EE2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10287000" cy="342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Usually follows a defined mileage or route requirement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Often relies heavily on major roads and fuel receipts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Requires relatively little route adjustment during the ride</a:t>
            </a:r>
          </a:p>
        </p:txBody>
      </p:sp>
    </p:spTree>
    <p:extLst>
      <p:ext uri="{BB962C8B-B14F-4D97-AF65-F5344CB8AC3E}">
        <p14:creationId xmlns:p14="http://schemas.microsoft.com/office/powerpoint/2010/main" val="124585101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B4A3B27-182B-4AB7-BEF6-F48EBA98525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1548210-FB1E-4D33-99C5-DDD742B262BD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Rally riding and certification rides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B4D2A27-CC95-47B6-9CB7-5AF82D0D8DEB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08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2098AF7-CBEF-48B1-82BD-F546C588E3B6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1028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C65D32"/>
                </a:solidFill>
                <a:latin typeface="Aptos"/>
                <a:ea typeface="Aptos"/>
                <a:cs typeface="Aptos"/>
              </a:rPr>
              <a:t>BONUS RALLY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96E80AB-FD0F-4AD1-94CF-78E416D35175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10287000" cy="342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Adds off-route stops, urban delays, and task requirements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Forces choices about points, time, access, and the finish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Rewards judgment more than raw mileage</a:t>
            </a:r>
          </a:p>
        </p:txBody>
      </p:sp>
    </p:spTree>
    <p:extLst>
      <p:ext uri="{BB962C8B-B14F-4D97-AF65-F5344CB8AC3E}">
        <p14:creationId xmlns:p14="http://schemas.microsoft.com/office/powerpoint/2010/main" val="14928610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5E3432C-DE4E-4063-B7F3-3C481431E93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D28E897-ED54-497F-BCE8-DC72BF1EEAE1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Your sustainable rally pace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84216C8-EF14-4677-8A45-1FC2408E3F5B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09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D17AFB6-3A22-4AC2-8965-0714A592B9B1}"/>
              </a:ext>
            </a:extLst>
          </p:cNvPr>
          <p:cNvSpPr>
            <a:spLocks noGrp="1"/>
          </p:cNvSpPr>
          <p:nvPr/>
        </p:nvSpPr>
        <p:spPr>
          <a:xfrm>
            <a:off x="685800" y="1476375"/>
            <a:ext cx="419100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050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1050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45–55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2AEC523-31DF-4A97-874B-251CB6B0DE71}"/>
              </a:ext>
            </a:extLst>
          </p:cNvPr>
          <p:cNvSpPr>
            <a:spLocks noGrp="1"/>
          </p:cNvSpPr>
          <p:nvPr/>
        </p:nvSpPr>
        <p:spPr>
          <a:xfrm>
            <a:off x="781050" y="3238500"/>
            <a:ext cx="42862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60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overall miles per hour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F215CDB-1D1C-4CD0-AA95-CB703C737871}"/>
              </a:ext>
            </a:extLst>
          </p:cNvPr>
          <p:cNvSpPr>
            <a:spLocks noGrp="1"/>
          </p:cNvSpPr>
          <p:nvPr/>
        </p:nvSpPr>
        <p:spPr>
          <a:xfrm>
            <a:off x="5524500" y="1666875"/>
            <a:ext cx="5810250" cy="4000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1000"/>
              </a:spcAft>
              <a:buChar char="•"/>
              <a:defRPr sz="315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>
                <a:solidFill>
                  <a:srgbClr val="24312D"/>
                </a:solidFill>
                <a:latin typeface="Aptos"/>
                <a:ea typeface="Aptos"/>
                <a:cs typeface="Aptos"/>
              </a:rPr>
              <a:t>Count every minute, including bonuses, fuel, food, traffic, and rest</a:t>
            </a:r>
          </a:p>
          <a:p>
            <a:pPr marL="279400" indent="-139700">
              <a:spcAft>
                <a:spcPts val="1000"/>
              </a:spcAft>
              <a:buChar char="•"/>
              <a:defRPr sz="315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>
                <a:solidFill>
                  <a:srgbClr val="24312D"/>
                </a:solidFill>
                <a:latin typeface="Aptos"/>
                <a:ea typeface="Aptos"/>
                <a:cs typeface="Aptos"/>
              </a:rPr>
              <a:t>Use your own history, not someone else’s moving average</a:t>
            </a:r>
          </a:p>
          <a:p>
            <a:pPr marL="279400" indent="-139700">
              <a:spcAft>
                <a:spcPts val="1000"/>
              </a:spcAft>
              <a:buChar char="•"/>
              <a:defRPr sz="315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>
                <a:solidFill>
                  <a:srgbClr val="24312D"/>
                </a:solidFill>
                <a:latin typeface="Aptos"/>
                <a:ea typeface="Aptos"/>
                <a:cs typeface="Aptos"/>
              </a:rPr>
              <a:t>Short rallies can be slower because the stops are closer together</a:t>
            </a:r>
          </a:p>
        </p:txBody>
      </p:sp>
    </p:spTree>
    <p:extLst>
      <p:ext uri="{BB962C8B-B14F-4D97-AF65-F5344CB8AC3E}">
        <p14:creationId xmlns:p14="http://schemas.microsoft.com/office/powerpoint/2010/main" val="3189424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D8519F2-2B9A-4E22-8F70-1B1DC35CF5F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E44BD9-FB6B-4216-A5C6-D27C15F7B493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One distant bonus or three closer stops?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6230F5F-4A61-46B9-9B05-93E730816A9B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71500" y="1272431"/>
            <a:ext cx="5286375" cy="3827363"/>
          </a:xfrm>
          <a:prstGeom prst="roundRect">
            <a:avLst>
              <a:gd name="adj" fmla="val 4444"/>
            </a:avLst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6334125" y="1689777"/>
            <a:ext cx="5286375" cy="2992672"/>
          </a:xfrm>
          <a:prstGeom prst="roundRect">
            <a:avLst>
              <a:gd name="adj" fmla="val 4444"/>
            </a:avLst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D13F7DF-D6A6-4C5B-907B-64B1FB51A511}"/>
              </a:ext>
            </a:extLst>
          </p:cNvPr>
          <p:cNvSpPr>
            <a:spLocks noGrp="1"/>
          </p:cNvSpPr>
          <p:nvPr/>
        </p:nvSpPr>
        <p:spPr>
          <a:xfrm>
            <a:off x="1428750" y="5381625"/>
            <a:ext cx="35242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60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C65D32"/>
                </a:solidFill>
                <a:latin typeface="Aptos"/>
                <a:ea typeface="Aptos"/>
                <a:cs typeface="Aptos"/>
              </a:rPr>
              <a:t>102 points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A505BEF-5061-4CE9-AB8B-1BC874137A7F}"/>
              </a:ext>
            </a:extLst>
          </p:cNvPr>
          <p:cNvSpPr>
            <a:spLocks noGrp="1"/>
          </p:cNvSpPr>
          <p:nvPr/>
        </p:nvSpPr>
        <p:spPr>
          <a:xfrm>
            <a:off x="7191375" y="5381625"/>
            <a:ext cx="35242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60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600" b="1" i="0">
                <a:solidFill>
                  <a:srgbClr val="C65D32"/>
                </a:solidFill>
                <a:latin typeface="Aptos"/>
                <a:ea typeface="Aptos"/>
                <a:cs typeface="Aptos"/>
              </a:rPr>
              <a:t>121 points</a:t>
            </a:r>
          </a:p>
        </p:txBody>
      </p:sp>
    </p:spTree>
    <p:extLst>
      <p:ext uri="{BB962C8B-B14F-4D97-AF65-F5344CB8AC3E}">
        <p14:creationId xmlns:p14="http://schemas.microsoft.com/office/powerpoint/2010/main" val="11851036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B779045-D211-451A-A458-4863A86CB60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0C567DF-FE3D-4D9A-B445-CB0D04D5AEF0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The best route fits the entire day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BE1EE1-792F-446D-9324-93993EB6650C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5456760" y="1849883"/>
            <a:ext cx="6455115" cy="3863083"/>
          </a:xfrm>
          <a:prstGeom prst="roundRect">
            <a:avLst>
              <a:gd name="adj" fmla="val 4615"/>
            </a:avLst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7FAFA53-65D3-4C87-A498-805A8152D987}"/>
              </a:ext>
            </a:extLst>
          </p:cNvPr>
          <p:cNvSpPr>
            <a:spLocks noGrp="1"/>
          </p:cNvSpPr>
          <p:nvPr/>
        </p:nvSpPr>
        <p:spPr>
          <a:xfrm>
            <a:off x="108291" y="2067245"/>
            <a:ext cx="5611312" cy="409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Compare points with total travel time and time off the motorcycle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Fewer stops can outperform a higher point-per-mile cluster</a:t>
            </a:r>
          </a:p>
        </p:txBody>
      </p:sp>
    </p:spTree>
    <p:extLst>
      <p:ext uri="{BB962C8B-B14F-4D97-AF65-F5344CB8AC3E}">
        <p14:creationId xmlns:p14="http://schemas.microsoft.com/office/powerpoint/2010/main" val="13317875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0CCEC1E-6B38-4486-8CBE-6FA99BBD563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333A10C9-627D-4792-BA3D-D6F34BBF9CE4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The best route fits the entire day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1C49DE1-17DA-4066-B0F8-97724321E636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0310575-58EA-4B4D-9BB2-264B4C7474C1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10287000" cy="409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Know which optional stop you will drop first</a:t>
            </a:r>
            <a:endParaRPr lang="en-US"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endParaRPr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Choose a route home before you need it</a:t>
            </a:r>
          </a:p>
        </p:txBody>
      </p:sp>
    </p:spTree>
    <p:extLst>
      <p:ext uri="{BB962C8B-B14F-4D97-AF65-F5344CB8AC3E}">
        <p14:creationId xmlns:p14="http://schemas.microsoft.com/office/powerpoint/2010/main" val="2853143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D6D33BB-6184-4AB8-9048-06698E76C10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A499B6-2FD4-4823-A29C-6D1269E0C60B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Know the whole bonus field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826B5FF-25CF-400E-B1BE-08FF6018184E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8425BF5-B319-406E-A46B-FB5B04815901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6477000" cy="409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Review every location, not only the stops in your first plan</a:t>
            </a:r>
            <a:endParaRPr lang="en-US"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endParaRPr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Confirm coordinates, access, parking, and time restrictions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l="28246" r="28246"/>
          <a:stretch>
            <a:fillRect/>
          </a:stretch>
        </p:blipFill>
        <p:spPr>
          <a:xfrm>
            <a:off x="7810500" y="1666875"/>
            <a:ext cx="3714750" cy="4095750"/>
          </a:xfrm>
          <a:prstGeom prst="roundRect">
            <a:avLst>
              <a:gd name="adj" fmla="val 4615"/>
            </a:avLst>
          </a:prstGeom>
        </p:spPr>
      </p:pic>
    </p:spTree>
    <p:extLst>
      <p:ext uri="{BB962C8B-B14F-4D97-AF65-F5344CB8AC3E}">
        <p14:creationId xmlns:p14="http://schemas.microsoft.com/office/powerpoint/2010/main" val="2736390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76D208D-B034-4527-97CB-370D0C3EB74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A839F23-076E-4FD7-98DD-A4AF585167EB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Know the whole bonus field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147E885-5FD3-4280-851F-6FBE5DD55A0A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EA5568-94EC-46B3-9610-8BE8284C4721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10287000" cy="409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Use map imagery to understand the last hundred yards</a:t>
            </a:r>
            <a:endParaRPr lang="en-US"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endParaRPr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Keep alternate bonuses available for weather, traffic, or closures</a:t>
            </a:r>
          </a:p>
        </p:txBody>
      </p:sp>
    </p:spTree>
    <p:extLst>
      <p:ext uri="{BB962C8B-B14F-4D97-AF65-F5344CB8AC3E}">
        <p14:creationId xmlns:p14="http://schemas.microsoft.com/office/powerpoint/2010/main" val="4045020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D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D4374B8-C873-4E7E-8802-12EB145190B0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The plan will change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2235AC7-9744-4DF2-97C0-FCEC428AA8C0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D9F88B-6DD3-4AE3-A214-8D4438F11B0E}"/>
              </a:ext>
            </a:extLst>
          </p:cNvPr>
          <p:cNvSpPr>
            <a:spLocks noGrp="1"/>
          </p:cNvSpPr>
          <p:nvPr/>
        </p:nvSpPr>
        <p:spPr>
          <a:xfrm>
            <a:off x="819150" y="1666875"/>
            <a:ext cx="10477500" cy="2714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615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615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A useful plan leaves room to change it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F77F9FB-D397-4587-B4A3-D11F93FA598B}"/>
              </a:ext>
            </a:extLst>
          </p:cNvPr>
          <p:cNvSpPr>
            <a:spLocks noGrp="1"/>
          </p:cNvSpPr>
          <p:nvPr/>
        </p:nvSpPr>
        <p:spPr>
          <a:xfrm>
            <a:off x="857250" y="4905375"/>
            <a:ext cx="10287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000" b="0" i="0">
                <a:solidFill>
                  <a:srgbClr val="E7DFCF"/>
                </a:solidFill>
                <a:latin typeface="Aptos"/>
                <a:ea typeface="Aptos"/>
                <a:cs typeface="Aptos"/>
              </a:defRPr>
            </a:pPr>
            <a:r>
              <a:rPr sz="3000" b="0" i="0">
                <a:solidFill>
                  <a:srgbClr val="E7DFCF"/>
                </a:solidFill>
                <a:latin typeface="Aptos"/>
                <a:ea typeface="Aptos"/>
                <a:cs typeface="Aptos"/>
              </a:rPr>
              <a:t>Traffic, weather, fatigue, amended bonuses, and access problems can all change the correct route.</a:t>
            </a:r>
          </a:p>
        </p:txBody>
      </p:sp>
    </p:spTree>
    <p:extLst>
      <p:ext uri="{BB962C8B-B14F-4D97-AF65-F5344CB8AC3E}">
        <p14:creationId xmlns:p14="http://schemas.microsoft.com/office/powerpoint/2010/main" val="122608755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D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60AD065-7602-4606-9336-DFB15308C6F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EE6229F-3586-435E-AE99-03B19BBBFA45}"/>
              </a:ext>
            </a:extLst>
          </p:cNvPr>
          <p:cNvSpPr>
            <a:spLocks noGrp="1"/>
          </p:cNvSpPr>
          <p:nvPr/>
        </p:nvSpPr>
        <p:spPr>
          <a:xfrm>
            <a:off x="781050" y="1143000"/>
            <a:ext cx="685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2850" b="1" i="0">
                <a:solidFill>
                  <a:srgbClr val="D2A341"/>
                </a:solidFill>
                <a:latin typeface="Aptos"/>
                <a:ea typeface="Aptos"/>
                <a:cs typeface="Aptos"/>
              </a:defRPr>
            </a:pPr>
            <a:r>
              <a:rPr sz="2850" b="1" i="0">
                <a:solidFill>
                  <a:srgbClr val="D2A341"/>
                </a:solidFill>
                <a:latin typeface="Aptos"/>
                <a:ea typeface="Aptos"/>
                <a:cs typeface="Aptos"/>
              </a:rPr>
              <a:t>RIDER MANAGEMENT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D6E9C52-9B8D-4864-B0BD-8D9C337C2BC8}"/>
              </a:ext>
            </a:extLst>
          </p:cNvPr>
          <p:cNvSpPr>
            <a:spLocks noGrp="1"/>
          </p:cNvSpPr>
          <p:nvPr/>
        </p:nvSpPr>
        <p:spPr>
          <a:xfrm>
            <a:off x="742950" y="1762125"/>
            <a:ext cx="1019175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63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63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Eat, drink, and sleep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3BC231-AD4E-4BD1-9530-74D42BA2C4EE}"/>
              </a:ext>
            </a:extLst>
          </p:cNvPr>
          <p:cNvSpPr>
            <a:spLocks noGrp="1"/>
          </p:cNvSpPr>
          <p:nvPr/>
        </p:nvSpPr>
        <p:spPr>
          <a:xfrm>
            <a:off x="800100" y="4095750"/>
            <a:ext cx="102870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000" b="0" i="0">
                <a:solidFill>
                  <a:srgbClr val="E7DFCF"/>
                </a:solidFill>
                <a:latin typeface="Aptos"/>
                <a:ea typeface="Aptos"/>
                <a:cs typeface="Aptos"/>
              </a:defRPr>
            </a:pPr>
            <a:r>
              <a:rPr sz="3000" b="0" i="0">
                <a:solidFill>
                  <a:srgbClr val="E7DFCF"/>
                </a:solidFill>
                <a:latin typeface="Aptos"/>
                <a:ea typeface="Aptos"/>
                <a:cs typeface="Aptos"/>
              </a:rPr>
              <a:t>The motorcycle can keep running after the rider should stop.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B05E000-5760-446F-9B7E-7D5A09E5DC93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1036624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2015F1E-3188-4DE1-B822-CE3302E5A05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270BB1-7D57-4903-9CA3-08E2658E3BCA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Food and water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BF2DCB3-D300-4439-A50A-A50A40309335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17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8A975D-9357-4BDF-AE81-A3DE2C578165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6477000" cy="409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Carry water and food you already know your body tolerates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Eat small amounts regularly instead of waiting for a full meal stop</a:t>
            </a:r>
            <a:r>
              <a:rPr lang="en-US"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….but don’t disregard the opportunity for a full meal stop</a:t>
            </a:r>
            <a:endParaRPr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l="15972" r="15972"/>
          <a:stretch>
            <a:fillRect/>
          </a:stretch>
        </p:blipFill>
        <p:spPr>
          <a:xfrm>
            <a:off x="7810500" y="1666875"/>
            <a:ext cx="3714750" cy="4095750"/>
          </a:xfrm>
          <a:prstGeom prst="roundRect">
            <a:avLst>
              <a:gd name="adj" fmla="val 4615"/>
            </a:avLst>
          </a:prstGeom>
        </p:spPr>
      </p:pic>
    </p:spTree>
    <p:extLst>
      <p:ext uri="{BB962C8B-B14F-4D97-AF65-F5344CB8AC3E}">
        <p14:creationId xmlns:p14="http://schemas.microsoft.com/office/powerpoint/2010/main" val="11930979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EDA8700A-D86C-4404-B1F2-CC6255F13DD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FBAA71-5F2E-41BA-8D12-51DA98E4A98B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Food and water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7609AF-7C54-470F-A0A5-6EF57B361E9E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18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FECDEE-45A0-4E75-B45B-BCF0DD51D35B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10287000" cy="409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Favor familiar snacks over heavy food and concentrated sugar</a:t>
            </a:r>
            <a:endParaRPr lang="en-US"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endParaRPr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Plan bathroom and replenishment stops into the route</a:t>
            </a:r>
          </a:p>
        </p:txBody>
      </p:sp>
    </p:spTree>
    <p:extLst>
      <p:ext uri="{BB962C8B-B14F-4D97-AF65-F5344CB8AC3E}">
        <p14:creationId xmlns:p14="http://schemas.microsoft.com/office/powerpoint/2010/main" val="102784600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D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11878AC-E41A-4EF2-9A26-8743B86F9B87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Fatigue changes the plan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BB62ED-87FF-4B06-A4DC-AEB145E6CF43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19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BA89142-8C3A-48E3-A059-BD654DB5F3AD}"/>
              </a:ext>
            </a:extLst>
          </p:cNvPr>
          <p:cNvSpPr>
            <a:spLocks noGrp="1"/>
          </p:cNvSpPr>
          <p:nvPr/>
        </p:nvSpPr>
        <p:spPr>
          <a:xfrm>
            <a:off x="819150" y="1666875"/>
            <a:ext cx="10477500" cy="2714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615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615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Sleepiness means it is time to stop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8C070ED-F2BE-4330-8C88-7AD4BDB0021C}"/>
              </a:ext>
            </a:extLst>
          </p:cNvPr>
          <p:cNvSpPr>
            <a:spLocks noGrp="1"/>
          </p:cNvSpPr>
          <p:nvPr/>
        </p:nvSpPr>
        <p:spPr>
          <a:xfrm>
            <a:off x="857250" y="4905375"/>
            <a:ext cx="10287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000" b="0" i="0">
                <a:solidFill>
                  <a:srgbClr val="E7DFCF"/>
                </a:solidFill>
                <a:latin typeface="Aptos"/>
                <a:ea typeface="Aptos"/>
                <a:cs typeface="Aptos"/>
              </a:defRPr>
            </a:pPr>
            <a:r>
              <a:rPr sz="3000" b="0" i="0">
                <a:solidFill>
                  <a:srgbClr val="E7DFCF"/>
                </a:solidFill>
                <a:latin typeface="Aptos"/>
                <a:ea typeface="Aptos"/>
                <a:cs typeface="Aptos"/>
              </a:rPr>
              <a:t>Get completely off the roadway. Rest, reassess, and tell rally staff when the event requires it.</a:t>
            </a:r>
          </a:p>
        </p:txBody>
      </p:sp>
    </p:spTree>
    <p:extLst>
      <p:ext uri="{BB962C8B-B14F-4D97-AF65-F5344CB8AC3E}">
        <p14:creationId xmlns:p14="http://schemas.microsoft.com/office/powerpoint/2010/main" val="92960194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259F757-1FD1-48F2-AE64-E7FCFD90240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027C777-D751-4CF8-A748-53E8DE2B1789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Naps and real sleep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5999C0D-8485-4BF3-969D-5A95FD43EB0E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20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7AB4D54-86B6-45E3-90D8-3BBD85AFB507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1028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C65D32"/>
                </a:solidFill>
                <a:latin typeface="Aptos"/>
                <a:ea typeface="Aptos"/>
                <a:cs typeface="Aptos"/>
              </a:rPr>
              <a:t>SHORT RESET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83A3662-F6BB-4037-9813-1B2A2C7243F8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10287000" cy="342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A brief nap can restore alertness for a limited period</a:t>
            </a:r>
            <a:endParaRPr lang="en-US"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endParaRPr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Allow time to wake fully before riding again</a:t>
            </a:r>
            <a:endParaRPr lang="en-US"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endParaRPr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Use a safe, legal place away from traffic</a:t>
            </a:r>
          </a:p>
        </p:txBody>
      </p:sp>
    </p:spTree>
    <p:extLst>
      <p:ext uri="{BB962C8B-B14F-4D97-AF65-F5344CB8AC3E}">
        <p14:creationId xmlns:p14="http://schemas.microsoft.com/office/powerpoint/2010/main" val="17183845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26351AD-C356-4D63-BE1F-91405A9BBB9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BCE61A9-A0D6-48DB-87BD-B387D199E5CB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Naps and real sleep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2C92DBE-F26F-4DCA-B722-2129E4D89E1D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21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F9D56B-4B62-4FE4-8509-1CD532DB33B8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1028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C65D32"/>
                </a:solidFill>
                <a:latin typeface="Aptos"/>
                <a:ea typeface="Aptos"/>
                <a:cs typeface="Aptos"/>
              </a:rPr>
              <a:t>MEANINGFUL REST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5E6231-0020-4281-8C0C-A310DB04794D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10287000" cy="342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Longer sleep addresses the debt created by extended riding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A hotel plan needs a backup when the route changes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No bonus replaces safe sleep</a:t>
            </a:r>
          </a:p>
        </p:txBody>
      </p:sp>
    </p:spTree>
    <p:extLst>
      <p:ext uri="{BB962C8B-B14F-4D97-AF65-F5344CB8AC3E}">
        <p14:creationId xmlns:p14="http://schemas.microsoft.com/office/powerpoint/2010/main" val="170017059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D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9C6FAB8-A35C-491D-A60D-47DA95AF9DA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9C71AD-FE3C-4D34-A2CE-7A77858CAD92}"/>
              </a:ext>
            </a:extLst>
          </p:cNvPr>
          <p:cNvSpPr>
            <a:spLocks noGrp="1"/>
          </p:cNvSpPr>
          <p:nvPr/>
        </p:nvSpPr>
        <p:spPr>
          <a:xfrm>
            <a:off x="781050" y="1143000"/>
            <a:ext cx="685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2850" b="1" i="0">
                <a:solidFill>
                  <a:srgbClr val="D2A341"/>
                </a:solidFill>
                <a:latin typeface="Aptos"/>
                <a:ea typeface="Aptos"/>
                <a:cs typeface="Aptos"/>
              </a:defRPr>
            </a:pPr>
            <a:r>
              <a:rPr sz="2850" b="1" i="0">
                <a:solidFill>
                  <a:srgbClr val="D2A341"/>
                </a:solidFill>
                <a:latin typeface="Aptos"/>
                <a:ea typeface="Aptos"/>
                <a:cs typeface="Aptos"/>
              </a:rPr>
              <a:t>TIME MANAGEMENT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AFB38B2-607D-4013-A1C1-EDF79CAA01C4}"/>
              </a:ext>
            </a:extLst>
          </p:cNvPr>
          <p:cNvSpPr>
            <a:spLocks noGrp="1"/>
          </p:cNvSpPr>
          <p:nvPr/>
        </p:nvSpPr>
        <p:spPr>
          <a:xfrm>
            <a:off x="742950" y="1762125"/>
            <a:ext cx="1019175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63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63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Stops decide your average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42B418-0193-4175-B1D6-E2D41C8C089E}"/>
              </a:ext>
            </a:extLst>
          </p:cNvPr>
          <p:cNvSpPr>
            <a:spLocks noGrp="1"/>
          </p:cNvSpPr>
          <p:nvPr/>
        </p:nvSpPr>
        <p:spPr>
          <a:xfrm>
            <a:off x="800100" y="4095750"/>
            <a:ext cx="102870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000" b="0" i="0">
                <a:solidFill>
                  <a:srgbClr val="E7DFCF"/>
                </a:solidFill>
                <a:latin typeface="Aptos"/>
                <a:ea typeface="Aptos"/>
                <a:cs typeface="Aptos"/>
              </a:defRPr>
            </a:pPr>
            <a:r>
              <a:rPr sz="3000" b="0" i="0">
                <a:solidFill>
                  <a:srgbClr val="E7DFCF"/>
                </a:solidFill>
                <a:latin typeface="Aptos"/>
                <a:ea typeface="Aptos"/>
                <a:cs typeface="Aptos"/>
              </a:rPr>
              <a:t>Gas, food, hotels, and bonuses all consume rally time.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E5D01C-410A-46D0-9199-3C6E1AD2036B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22</a:t>
            </a:r>
          </a:p>
        </p:txBody>
      </p:sp>
    </p:spTree>
    <p:extLst>
      <p:ext uri="{BB962C8B-B14F-4D97-AF65-F5344CB8AC3E}">
        <p14:creationId xmlns:p14="http://schemas.microsoft.com/office/powerpoint/2010/main" val="16366163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3DED2CED-BB5B-46C2-B0BE-E0457E68567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0CF8543-BFA8-482F-9704-C1BEBB9ADF9B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A stop plan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40C5D6F-C386-45A1-89F3-A5414C0B12AD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23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6BFA73-DC7A-4DED-AF6E-0233AE4A6486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1028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C65D32"/>
                </a:solidFill>
                <a:latin typeface="Aptos"/>
                <a:ea typeface="Aptos"/>
                <a:cs typeface="Aptos"/>
              </a:rPr>
              <a:t>ROUTINE STOPS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F094458-8AB5-4CE7-98A6-1F03C53F86BA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10287000" cy="342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Choose fuel stations with reliable hours and usable receipts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Carry food that reduces extra shopping and meal stops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Pack hotel items so one bag goes inside with you</a:t>
            </a:r>
          </a:p>
        </p:txBody>
      </p:sp>
    </p:spTree>
    <p:extLst>
      <p:ext uri="{BB962C8B-B14F-4D97-AF65-F5344CB8AC3E}">
        <p14:creationId xmlns:p14="http://schemas.microsoft.com/office/powerpoint/2010/main" val="143900432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2FF6A09-D20C-4352-B96F-82732CC21F9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0DDAFA2-7923-4714-8204-D5A632FF142A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A stop plan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2D72FC-13F2-4380-8E21-49A2A1BAB220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24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1A9E875-067B-41C3-A909-4C1473C9E1D5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1028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C65D32"/>
                </a:solidFill>
                <a:latin typeface="Aptos"/>
                <a:ea typeface="Aptos"/>
                <a:cs typeface="Aptos"/>
              </a:rPr>
              <a:t>BONUS STOPS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760E051-0D7C-4428-8B1C-3AD8AC0638DA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10287000" cy="342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Park safely and secure the motorcycle</a:t>
            </a:r>
            <a:endParaRPr lang="en-US"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736600" lvl="1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lang="en-US"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 (don’t drop your bike)</a:t>
            </a:r>
            <a:endParaRPr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Read the task before taking the photograph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Check the evidence, record the claim, and reset your gear</a:t>
            </a:r>
          </a:p>
        </p:txBody>
      </p:sp>
    </p:spTree>
    <p:extLst>
      <p:ext uri="{BB962C8B-B14F-4D97-AF65-F5344CB8AC3E}">
        <p14:creationId xmlns:p14="http://schemas.microsoft.com/office/powerpoint/2010/main" val="185916562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6C44B95C-7CF0-4BB9-836B-737C7322496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DD98DAA-2CD0-4836-B978-BDA383548B9D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The speedometer does not show the day’s average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4DBD9C1-354C-49A8-B673-C91144D4A2DC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25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63BC61-9662-4C2A-8FC7-7C0FDC86622D}"/>
              </a:ext>
            </a:extLst>
          </p:cNvPr>
          <p:cNvSpPr>
            <a:spLocks noGrp="1"/>
          </p:cNvSpPr>
          <p:nvPr/>
        </p:nvSpPr>
        <p:spPr>
          <a:xfrm>
            <a:off x="952500" y="2143125"/>
            <a:ext cx="10287000" cy="1000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120 miles ÷ 4 hours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9B3A348-4B6C-452C-B02E-14E09B792E43}"/>
              </a:ext>
            </a:extLst>
          </p:cNvPr>
          <p:cNvSpPr>
            <a:spLocks noGrp="1"/>
          </p:cNvSpPr>
          <p:nvPr/>
        </p:nvSpPr>
        <p:spPr>
          <a:xfrm>
            <a:off x="1428750" y="3238500"/>
            <a:ext cx="9334500" cy="1143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720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720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30 mph overall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26D9095-B46D-49BC-95A8-219F76CA11DC}"/>
              </a:ext>
            </a:extLst>
          </p:cNvPr>
          <p:cNvSpPr>
            <a:spLocks noGrp="1"/>
          </p:cNvSpPr>
          <p:nvPr/>
        </p:nvSpPr>
        <p:spPr>
          <a:xfrm>
            <a:off x="1238250" y="4762500"/>
            <a:ext cx="9715500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00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00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Three hours riding at 40 mph plus one hour stopped still uses four hours of rally time.</a:t>
            </a:r>
          </a:p>
        </p:txBody>
      </p:sp>
    </p:spTree>
    <p:extLst>
      <p:ext uri="{BB962C8B-B14F-4D97-AF65-F5344CB8AC3E}">
        <p14:creationId xmlns:p14="http://schemas.microsoft.com/office/powerpoint/2010/main" val="66606956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D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B3AC95BE-D169-47C9-8569-90DACBAC03C9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The return-time decision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FD0F89-40D7-4429-BEBB-B428A1C255A5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26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EDC1FE-A26E-4DD3-88A9-94874B1AF69F}"/>
              </a:ext>
            </a:extLst>
          </p:cNvPr>
          <p:cNvSpPr>
            <a:spLocks noGrp="1"/>
          </p:cNvSpPr>
          <p:nvPr/>
        </p:nvSpPr>
        <p:spPr>
          <a:xfrm>
            <a:off x="819150" y="1666875"/>
            <a:ext cx="10477500" cy="2714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615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615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The last optional stop is still optional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EF4FF90-9D1F-44FC-B1BF-FE9CB35A1B88}"/>
              </a:ext>
            </a:extLst>
          </p:cNvPr>
          <p:cNvSpPr>
            <a:spLocks noGrp="1"/>
          </p:cNvSpPr>
          <p:nvPr/>
        </p:nvSpPr>
        <p:spPr>
          <a:xfrm>
            <a:off x="857250" y="4905375"/>
            <a:ext cx="10287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000" b="0" i="0">
                <a:solidFill>
                  <a:srgbClr val="E7DFCF"/>
                </a:solidFill>
                <a:latin typeface="Aptos"/>
                <a:ea typeface="Aptos"/>
                <a:cs typeface="Aptos"/>
              </a:defRPr>
            </a:pPr>
            <a:r>
              <a:rPr sz="3000" b="0" i="0">
                <a:solidFill>
                  <a:srgbClr val="E7DFCF"/>
                </a:solidFill>
                <a:latin typeface="Aptos"/>
                <a:ea typeface="Aptos"/>
                <a:cs typeface="Aptos"/>
              </a:rPr>
              <a:t>Protect the finish deadline with a real cushion. Traffic, fuel, and a wrong turn can consume it quickly.</a:t>
            </a:r>
          </a:p>
        </p:txBody>
      </p:sp>
    </p:spTree>
    <p:extLst>
      <p:ext uri="{BB962C8B-B14F-4D97-AF65-F5344CB8AC3E}">
        <p14:creationId xmlns:p14="http://schemas.microsoft.com/office/powerpoint/2010/main" val="137454955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9E6366A-1861-4FDF-A3AA-F73451B46B3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7863304-11E1-4146-8D37-F18524BF7EB8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A repeatable bonus routine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274D8A0-8A0D-411F-AAFE-15DCDD935E34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27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1CB164F-8A85-4FEC-87BC-87F70925AFC1}"/>
              </a:ext>
            </a:extLst>
          </p:cNvPr>
          <p:cNvSpPr>
            <a:spLocks noGrp="1"/>
          </p:cNvSpPr>
          <p:nvPr/>
        </p:nvSpPr>
        <p:spPr>
          <a:xfrm>
            <a:off x="742950" y="1762125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075B76-3D94-46A9-A3B7-C9B52B06FF08}"/>
              </a:ext>
            </a:extLst>
          </p:cNvPr>
          <p:cNvSpPr>
            <a:spLocks noGrp="1"/>
          </p:cNvSpPr>
          <p:nvPr/>
        </p:nvSpPr>
        <p:spPr>
          <a:xfrm>
            <a:off x="1714500" y="1762125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Park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19BAB6A-9EF8-479F-8E2B-FDCD45AF7727}"/>
              </a:ext>
            </a:extLst>
          </p:cNvPr>
          <p:cNvSpPr>
            <a:spLocks noGrp="1"/>
          </p:cNvSpPr>
          <p:nvPr/>
        </p:nvSpPr>
        <p:spPr>
          <a:xfrm>
            <a:off x="4953000" y="1762125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Choose a safe place, secure the motorcycle, and take the rally book with you.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57F838B-35DC-40C5-89A5-EF95FF79392F}"/>
              </a:ext>
            </a:extLst>
          </p:cNvPr>
          <p:cNvSpPr>
            <a:spLocks noGrp="1"/>
          </p:cNvSpPr>
          <p:nvPr/>
        </p:nvSpPr>
        <p:spPr>
          <a:xfrm>
            <a:off x="1714500" y="3333750"/>
            <a:ext cx="9525000" cy="9525"/>
          </a:xfrm>
          <a:prstGeom prst="rect">
            <a:avLst/>
          </a:prstGeom>
          <a:solidFill>
            <a:srgbClr val="C9C4B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42FD01D-7EC0-4603-88C3-33AA3C6A4DE5}"/>
              </a:ext>
            </a:extLst>
          </p:cNvPr>
          <p:cNvSpPr>
            <a:spLocks noGrp="1"/>
          </p:cNvSpPr>
          <p:nvPr/>
        </p:nvSpPr>
        <p:spPr>
          <a:xfrm>
            <a:off x="742950" y="3714750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F438E704-6B75-416B-9ABD-4FDC7D53A231}"/>
              </a:ext>
            </a:extLst>
          </p:cNvPr>
          <p:cNvSpPr>
            <a:spLocks noGrp="1"/>
          </p:cNvSpPr>
          <p:nvPr/>
        </p:nvSpPr>
        <p:spPr>
          <a:xfrm>
            <a:off x="1714500" y="3714750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Read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2760A7E-2CA9-4B2D-A73A-C455CAA2BA8A}"/>
              </a:ext>
            </a:extLst>
          </p:cNvPr>
          <p:cNvSpPr>
            <a:spLocks noGrp="1"/>
          </p:cNvSpPr>
          <p:nvPr/>
        </p:nvSpPr>
        <p:spPr>
          <a:xfrm>
            <a:off x="4953000" y="3714750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Confirm the exact target, required view, rider number, and any restriction.</a:t>
            </a:r>
          </a:p>
        </p:txBody>
      </p:sp>
    </p:spTree>
    <p:extLst>
      <p:ext uri="{BB962C8B-B14F-4D97-AF65-F5344CB8AC3E}">
        <p14:creationId xmlns:p14="http://schemas.microsoft.com/office/powerpoint/2010/main" val="10562633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ACE0345-BC45-4263-88E1-185FE1813E2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5111BE0-DF49-4DAF-945C-F249C806050E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A repeatable bonus routine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A5BF0E-F48D-4E76-9049-90367275B576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28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C678784-1C36-4582-AE6D-2F3178E0ED13}"/>
              </a:ext>
            </a:extLst>
          </p:cNvPr>
          <p:cNvSpPr>
            <a:spLocks noGrp="1"/>
          </p:cNvSpPr>
          <p:nvPr/>
        </p:nvSpPr>
        <p:spPr>
          <a:xfrm>
            <a:off x="742950" y="1762125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1E65CFE-3912-4763-9280-20B7919B531D}"/>
              </a:ext>
            </a:extLst>
          </p:cNvPr>
          <p:cNvSpPr>
            <a:spLocks noGrp="1"/>
          </p:cNvSpPr>
          <p:nvPr/>
        </p:nvSpPr>
        <p:spPr>
          <a:xfrm>
            <a:off x="1714500" y="1762125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Capture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2F408EB-C18F-4127-B63E-CA32AFB02EB7}"/>
              </a:ext>
            </a:extLst>
          </p:cNvPr>
          <p:cNvSpPr>
            <a:spLocks noGrp="1"/>
          </p:cNvSpPr>
          <p:nvPr/>
        </p:nvSpPr>
        <p:spPr>
          <a:xfrm>
            <a:off x="4953000" y="1762125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Take the photograph, then check focus, glare, framing, and required details.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4D8A032-DD8C-40F0-9B7F-DD7B0B288369}"/>
              </a:ext>
            </a:extLst>
          </p:cNvPr>
          <p:cNvSpPr>
            <a:spLocks noGrp="1"/>
          </p:cNvSpPr>
          <p:nvPr/>
        </p:nvSpPr>
        <p:spPr>
          <a:xfrm>
            <a:off x="1714500" y="3333750"/>
            <a:ext cx="9525000" cy="9525"/>
          </a:xfrm>
          <a:prstGeom prst="rect">
            <a:avLst/>
          </a:prstGeom>
          <a:solidFill>
            <a:srgbClr val="C9C4B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81578B4-BA81-43E9-89CB-2D6A02E0830E}"/>
              </a:ext>
            </a:extLst>
          </p:cNvPr>
          <p:cNvSpPr>
            <a:spLocks noGrp="1"/>
          </p:cNvSpPr>
          <p:nvPr/>
        </p:nvSpPr>
        <p:spPr>
          <a:xfrm>
            <a:off x="742950" y="3714750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EDF9ACD-C482-4746-8031-7710B55FB666}"/>
              </a:ext>
            </a:extLst>
          </p:cNvPr>
          <p:cNvSpPr>
            <a:spLocks noGrp="1"/>
          </p:cNvSpPr>
          <p:nvPr/>
        </p:nvSpPr>
        <p:spPr>
          <a:xfrm>
            <a:off x="1714500" y="3714750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Record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31F08B5-3238-4375-9B49-E03D0A8D2066}"/>
              </a:ext>
            </a:extLst>
          </p:cNvPr>
          <p:cNvSpPr>
            <a:spLocks noGrp="1"/>
          </p:cNvSpPr>
          <p:nvPr/>
        </p:nvSpPr>
        <p:spPr>
          <a:xfrm>
            <a:off x="4953000" y="3714750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Log the claim, put the flag and camera back in their usual places, then leave.</a:t>
            </a:r>
          </a:p>
        </p:txBody>
      </p:sp>
    </p:spTree>
    <p:extLst>
      <p:ext uri="{BB962C8B-B14F-4D97-AF65-F5344CB8AC3E}">
        <p14:creationId xmlns:p14="http://schemas.microsoft.com/office/powerpoint/2010/main" val="3099942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3D07CAB-6426-4C2D-AA82-139C2E43BF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7EEC105-7C49-497D-B8FD-CA92B5D9A94C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The rally book is the task list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D65346F-26FF-4365-B75E-4FC26E46B4B2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29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4B84D2-A82F-403A-84E6-094AD5C67705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6477000" cy="409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The map pin does not contain the full instruction</a:t>
            </a:r>
            <a:endParaRPr lang="en-US"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endParaRPr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Match the bonus code, task wording, reference image, and access warning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l="15988" r="15988"/>
          <a:stretch>
            <a:fillRect/>
          </a:stretch>
        </p:blipFill>
        <p:spPr>
          <a:xfrm>
            <a:off x="7810500" y="1666875"/>
            <a:ext cx="3714750" cy="4095750"/>
          </a:xfrm>
          <a:prstGeom prst="roundRect">
            <a:avLst>
              <a:gd name="adj" fmla="val 4615"/>
            </a:avLst>
          </a:prstGeom>
        </p:spPr>
      </p:pic>
    </p:spTree>
    <p:extLst>
      <p:ext uri="{BB962C8B-B14F-4D97-AF65-F5344CB8AC3E}">
        <p14:creationId xmlns:p14="http://schemas.microsoft.com/office/powerpoint/2010/main" val="10205312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0A711895-1CC9-490E-B7B4-7BF8AB38F9A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80E7D0F-5C17-495C-93C0-EE65083B1A28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The rally book is the task list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59B604-18AD-473D-9D10-1E6C438591D0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30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E9F9146-2CBD-4AFC-BE0F-E27C444A93AF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10287000" cy="409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Read amendments before building or changing the route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Resolve conflicting information with the rally organizer</a:t>
            </a:r>
          </a:p>
        </p:txBody>
      </p:sp>
    </p:spTree>
    <p:extLst>
      <p:ext uri="{BB962C8B-B14F-4D97-AF65-F5344CB8AC3E}">
        <p14:creationId xmlns:p14="http://schemas.microsoft.com/office/powerpoint/2010/main" val="187274048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B313A6A-C19B-4A5E-9FE1-3F9D166DCCA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B00FFE-E0B3-452C-841A-CB055765AEE7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A valid photo and claim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24CE2C2-F004-4F9E-8865-3059619570F0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31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95D8F69-BF38-458B-876B-306BB353BAC6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6477000" cy="409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Show the correct target and the required rider number or flag</a:t>
            </a:r>
            <a:endParaRPr lang="en-US"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endParaRPr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Keep the full required object visible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l="15996" r="15996"/>
          <a:stretch>
            <a:fillRect/>
          </a:stretch>
        </p:blipFill>
        <p:spPr>
          <a:xfrm>
            <a:off x="7810500" y="1666875"/>
            <a:ext cx="3714750" cy="4095750"/>
          </a:xfrm>
          <a:prstGeom prst="roundRect">
            <a:avLst>
              <a:gd name="adj" fmla="val 4615"/>
            </a:avLst>
          </a:prstGeom>
        </p:spPr>
      </p:pic>
    </p:spTree>
    <p:extLst>
      <p:ext uri="{BB962C8B-B14F-4D97-AF65-F5344CB8AC3E}">
        <p14:creationId xmlns:p14="http://schemas.microsoft.com/office/powerpoint/2010/main" val="122465720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D674BF83-1919-4425-95C4-0F7DE946EDB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648EEC4-BC50-49BB-A000-3A155D45AA72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A valid photo and claim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6C610E5-920C-4D3C-AA5C-326391098EDB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32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DCD2B9A-F17F-4691-BF77-5268F15849A5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10287000" cy="409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Record the code, time, odometer, receipt, or other required evidence</a:t>
            </a:r>
            <a:endParaRPr lang="en-US"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endParaRPr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Check electronic submission confirmation before moving on</a:t>
            </a:r>
          </a:p>
        </p:txBody>
      </p:sp>
    </p:spTree>
    <p:extLst>
      <p:ext uri="{BB962C8B-B14F-4D97-AF65-F5344CB8AC3E}">
        <p14:creationId xmlns:p14="http://schemas.microsoft.com/office/powerpoint/2010/main" val="15666759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2F46F96-AB4B-4180-8058-875E518E1F3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AFA3832-09BD-449E-B2EB-B1E29F2CB483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Practice one complete bonus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F1E195-3C5B-4523-8D8A-573C8AF3C364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33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FA251EE-95C0-4BB2-B482-233D0DB84F76}"/>
              </a:ext>
            </a:extLst>
          </p:cNvPr>
          <p:cNvSpPr>
            <a:spLocks noGrp="1"/>
          </p:cNvSpPr>
          <p:nvPr/>
        </p:nvSpPr>
        <p:spPr>
          <a:xfrm>
            <a:off x="666750" y="1428750"/>
            <a:ext cx="6477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450" b="1" i="0" dirty="0">
                <a:solidFill>
                  <a:srgbClr val="C65D32"/>
                </a:solidFill>
                <a:latin typeface="Aptos"/>
                <a:ea typeface="Aptos"/>
                <a:cs typeface="Aptos"/>
              </a:rPr>
              <a:t>The goal is a routine you can repeat under pressure</a:t>
            </a:r>
            <a:endParaRPr lang="en-US" sz="3450" b="1" i="0" dirty="0">
              <a:solidFill>
                <a:srgbClr val="C65D32"/>
              </a:solidFill>
              <a:latin typeface="Aptos"/>
              <a:ea typeface="Aptos"/>
              <a:cs typeface="Aptos"/>
            </a:endParaRPr>
          </a:p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endParaRPr lang="en-US" sz="3450" b="1" dirty="0">
              <a:solidFill>
                <a:srgbClr val="C65D32"/>
              </a:solidFill>
              <a:latin typeface="Aptos"/>
              <a:ea typeface="Aptos"/>
              <a:cs typeface="Aptos"/>
            </a:endParaRPr>
          </a:p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endParaRPr sz="3450" b="1" i="0" dirty="0">
              <a:solidFill>
                <a:srgbClr val="C65D32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B6F5DE-781B-4A78-9837-56414B3B4724}"/>
              </a:ext>
            </a:extLst>
          </p:cNvPr>
          <p:cNvSpPr>
            <a:spLocks noGrp="1"/>
          </p:cNvSpPr>
          <p:nvPr/>
        </p:nvSpPr>
        <p:spPr>
          <a:xfrm>
            <a:off x="571500" y="3013352"/>
            <a:ext cx="6477000" cy="409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Read the task aloud before approaching the target</a:t>
            </a:r>
            <a:endParaRPr lang="en-US"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endParaRPr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Choose a safe place for the motorcycle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rcRect l="15988" r="15988"/>
          <a:stretch>
            <a:fillRect/>
          </a:stretch>
        </p:blipFill>
        <p:spPr>
          <a:xfrm>
            <a:off x="7810500" y="1666875"/>
            <a:ext cx="3714750" cy="4095750"/>
          </a:xfrm>
          <a:prstGeom prst="roundRect">
            <a:avLst>
              <a:gd name="adj" fmla="val 4615"/>
            </a:avLst>
          </a:prstGeom>
        </p:spPr>
      </p:pic>
    </p:spTree>
    <p:extLst>
      <p:ext uri="{BB962C8B-B14F-4D97-AF65-F5344CB8AC3E}">
        <p14:creationId xmlns:p14="http://schemas.microsoft.com/office/powerpoint/2010/main" val="81360468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D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85415A64-7538-4882-AB71-7D27B4D3EF5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C9050E1-7916-4253-9165-85E0D57ACABD}"/>
              </a:ext>
            </a:extLst>
          </p:cNvPr>
          <p:cNvSpPr>
            <a:spLocks noGrp="1"/>
          </p:cNvSpPr>
          <p:nvPr/>
        </p:nvSpPr>
        <p:spPr>
          <a:xfrm>
            <a:off x="781050" y="1143000"/>
            <a:ext cx="685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2850" b="1" i="0">
                <a:solidFill>
                  <a:srgbClr val="D2A341"/>
                </a:solidFill>
                <a:latin typeface="Aptos"/>
                <a:ea typeface="Aptos"/>
                <a:cs typeface="Aptos"/>
              </a:defRPr>
            </a:pPr>
            <a:r>
              <a:rPr sz="2850" b="1" i="0">
                <a:solidFill>
                  <a:srgbClr val="D2A341"/>
                </a:solidFill>
                <a:latin typeface="Aptos"/>
                <a:ea typeface="Aptos"/>
                <a:cs typeface="Aptos"/>
              </a:rPr>
              <a:t>MOTORCYCLE AND EQUIPMENT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1E75DE-0DFD-4869-8267-ACAC3CCCCABE}"/>
              </a:ext>
            </a:extLst>
          </p:cNvPr>
          <p:cNvSpPr>
            <a:spLocks noGrp="1"/>
          </p:cNvSpPr>
          <p:nvPr/>
        </p:nvSpPr>
        <p:spPr>
          <a:xfrm>
            <a:off x="742950" y="1762125"/>
            <a:ext cx="1019175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63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63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Know your gear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E12CB88-519D-458B-B091-CE395F6837F7}"/>
              </a:ext>
            </a:extLst>
          </p:cNvPr>
          <p:cNvSpPr>
            <a:spLocks noGrp="1"/>
          </p:cNvSpPr>
          <p:nvPr/>
        </p:nvSpPr>
        <p:spPr>
          <a:xfrm>
            <a:off x="800100" y="4095750"/>
            <a:ext cx="102870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000" b="0" i="0">
                <a:solidFill>
                  <a:srgbClr val="E7DFCF"/>
                </a:solidFill>
                <a:latin typeface="Aptos"/>
                <a:ea typeface="Aptos"/>
                <a:cs typeface="Aptos"/>
              </a:defRPr>
            </a:pPr>
            <a:r>
              <a:rPr sz="3000" b="0" i="0">
                <a:solidFill>
                  <a:srgbClr val="E7DFCF"/>
                </a:solidFill>
                <a:latin typeface="Aptos"/>
                <a:ea typeface="Aptos"/>
                <a:cs typeface="Aptos"/>
              </a:rPr>
              <a:t>Use equipment you understand before adding equipment you merely own.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0CF60E-DFDC-4A7C-AD5B-0F4CF56E1EDA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35</a:t>
            </a:r>
          </a:p>
        </p:txBody>
      </p:sp>
    </p:spTree>
    <p:extLst>
      <p:ext uri="{BB962C8B-B14F-4D97-AF65-F5344CB8AC3E}">
        <p14:creationId xmlns:p14="http://schemas.microsoft.com/office/powerpoint/2010/main" val="129541998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30777FC-8DE8-4F3A-85A7-EBCA62AFDCF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50D9605-6943-4CC8-BDA7-61CB6835F533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The equipment you need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B0ED6DE-3900-43D1-80AF-1757ABEB95D8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36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E22C3DB-7BF5-4000-A12D-C739DF282C1E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1028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C65D32"/>
                </a:solidFill>
                <a:latin typeface="Aptos"/>
                <a:ea typeface="Aptos"/>
                <a:cs typeface="Aptos"/>
              </a:rPr>
              <a:t>STARTING SETUP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B6BB238-B4D4-4A43-AEB6-53DED073E9C3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10287000" cy="342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Reliable motorcycle and protective riding gear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Allowed camera or phone with dependable power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Navigation method you can operate while parked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Flag, rally book, claim method, and required documents</a:t>
            </a:r>
          </a:p>
        </p:txBody>
      </p:sp>
    </p:spTree>
    <p:extLst>
      <p:ext uri="{BB962C8B-B14F-4D97-AF65-F5344CB8AC3E}">
        <p14:creationId xmlns:p14="http://schemas.microsoft.com/office/powerpoint/2010/main" val="937897560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DB5B593-010D-4816-9082-CD82E4D28B2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61E6470-C315-41E6-81BA-6F153BFD7F03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The equipment you need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0C18FB03-B9F6-4E1D-AD36-B6FA39475B81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37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82A339E-8195-4D03-AEB8-E641ADEA51C2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1028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C65D32"/>
                </a:solidFill>
                <a:latin typeface="Aptos"/>
                <a:ea typeface="Aptos"/>
                <a:cs typeface="Aptos"/>
              </a:rPr>
              <a:t>ADD ONLY WHEN NEEDED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643C76-1778-48EF-913F-E1A527B0B3AD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10287000" cy="342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Extra navigation or camera equipment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Specialized long-distance accessories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Additional luggage or auxiliary systems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Anything the event rules specifically require</a:t>
            </a:r>
          </a:p>
        </p:txBody>
      </p:sp>
    </p:spTree>
    <p:extLst>
      <p:ext uri="{BB962C8B-B14F-4D97-AF65-F5344CB8AC3E}">
        <p14:creationId xmlns:p14="http://schemas.microsoft.com/office/powerpoint/2010/main" val="8501436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DED5169-A77D-4CAB-9856-923E2B4CCB9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5D3E7C1-AFD7-4EA0-96E2-EA186E20ADA2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Motorcycle check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6A20BB5-4CD4-41B6-AF48-959B2AD1110D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38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DB4E572-2393-4082-B483-3E715B7A703C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6477000" cy="409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Service early enough to ride and test the result</a:t>
            </a:r>
            <a:endParaRPr lang="en-US"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endParaRPr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Inspect tires, controls, lights, fluids, chassis, and stands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l="19843" r="19843"/>
          <a:stretch>
            <a:fillRect/>
          </a:stretch>
        </p:blipFill>
        <p:spPr>
          <a:xfrm>
            <a:off x="7810500" y="1666875"/>
            <a:ext cx="3714750" cy="4095750"/>
          </a:xfrm>
          <a:prstGeom prst="roundRect">
            <a:avLst>
              <a:gd name="adj" fmla="val 4615"/>
            </a:avLst>
          </a:prstGeom>
        </p:spPr>
      </p:pic>
    </p:spTree>
    <p:extLst>
      <p:ext uri="{BB962C8B-B14F-4D97-AF65-F5344CB8AC3E}">
        <p14:creationId xmlns:p14="http://schemas.microsoft.com/office/powerpoint/2010/main" val="66600173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F5BB5282-9EB1-4650-B403-C57667B3533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68DBB77-D44D-4AAA-8B19-C8958BEF94EE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Motorcycle check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0755B37-4AB5-47DB-88B0-FAE0331F4869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39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9FF0BEF-04F7-4224-8C8E-86B27E01D93F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10287000" cy="409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Check charging cables, mounts, auxiliary fuel lines, and luggage</a:t>
            </a:r>
            <a:endParaRPr lang="en-US"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endParaRPr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Start with fresh consumables appropriate for the rally distance</a:t>
            </a:r>
          </a:p>
        </p:txBody>
      </p:sp>
    </p:spTree>
    <p:extLst>
      <p:ext uri="{BB962C8B-B14F-4D97-AF65-F5344CB8AC3E}">
        <p14:creationId xmlns:p14="http://schemas.microsoft.com/office/powerpoint/2010/main" val="107240200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A28240B-BA9A-43DC-9173-941FF80F1FA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6B90316-7E12-423D-812A-7B11593E230E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Breakdowns and packing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FDFA5EC-C70C-4D50-B272-CBE58852A3FC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40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1FAA93E-ECEF-4C06-842A-2422E549102B}"/>
              </a:ext>
            </a:extLst>
          </p:cNvPr>
          <p:cNvSpPr>
            <a:spLocks noGrp="1"/>
          </p:cNvSpPr>
          <p:nvPr/>
        </p:nvSpPr>
        <p:spPr>
          <a:xfrm>
            <a:off x="571500" y="1214438"/>
            <a:ext cx="1028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450" b="1" i="0" dirty="0">
                <a:solidFill>
                  <a:srgbClr val="C65D32"/>
                </a:solidFill>
                <a:latin typeface="Aptos"/>
                <a:ea typeface="Aptos"/>
                <a:cs typeface="Aptos"/>
              </a:rPr>
              <a:t>BREAKDOWN PLAN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3F0BB89-7597-466A-B584-838B7A2B0FAF}"/>
              </a:ext>
            </a:extLst>
          </p:cNvPr>
          <p:cNvSpPr>
            <a:spLocks noGrp="1"/>
          </p:cNvSpPr>
          <p:nvPr/>
        </p:nvSpPr>
        <p:spPr>
          <a:xfrm>
            <a:off x="445821" y="1968607"/>
            <a:ext cx="10287000" cy="342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Tire repair method and air source you have already tested</a:t>
            </a:r>
            <a:endParaRPr lang="en-US"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endParaRPr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Tools for repairs you can actually perform</a:t>
            </a:r>
            <a:endParaRPr lang="en-US"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endParaRPr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Roadside, towing, medical, and emergency contact information</a:t>
            </a:r>
          </a:p>
        </p:txBody>
      </p:sp>
    </p:spTree>
    <p:extLst>
      <p:ext uri="{BB962C8B-B14F-4D97-AF65-F5344CB8AC3E}">
        <p14:creationId xmlns:p14="http://schemas.microsoft.com/office/powerpoint/2010/main" val="39280387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166C43C-B698-42ED-B12A-B6F8759AF41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5E2ED2E-1B69-48C3-8B8C-A470E59184D2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Breakdowns and packing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90C7A4F-8B0B-4254-9A68-1B3C5FA0898E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41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20AA8A7-3499-409C-B52F-759CF6803382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1028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C65D32"/>
                </a:solidFill>
                <a:latin typeface="Aptos"/>
                <a:ea typeface="Aptos"/>
                <a:cs typeface="Aptos"/>
              </a:rPr>
              <a:t>PACKING PLAN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9C646A-FF5C-4409-B3DB-610F838EF180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10287000" cy="342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Rain protection, temperature layers, and spare gloves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Dry clothing, medication, documents, money, and a spare key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One consistent place for every rally-critical item</a:t>
            </a:r>
          </a:p>
        </p:txBody>
      </p:sp>
    </p:spTree>
    <p:extLst>
      <p:ext uri="{BB962C8B-B14F-4D97-AF65-F5344CB8AC3E}">
        <p14:creationId xmlns:p14="http://schemas.microsoft.com/office/powerpoint/2010/main" val="86415774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70EDF519-0799-4B6D-8DD8-6D730B226BB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7443480-490A-41F5-A0C6-ACA66E7B2220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Weather and road attention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F8D71D5-F5B4-4A8A-B7BE-221C002960C4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42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F544A40-FB64-4DAE-9308-E390AD7A541B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1028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C65D32"/>
                </a:solidFill>
                <a:latin typeface="Aptos"/>
                <a:ea typeface="Aptos"/>
                <a:cs typeface="Aptos"/>
              </a:rPr>
              <a:t>WHILE MOVING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83B3E50-F8EC-409E-995A-C7B3F621E8AE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10287000" cy="342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Scan ahead and keep an escape option</a:t>
            </a:r>
            <a:endParaRPr lang="en-US"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endParaRPr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Adjust speed to visibility, traction, and fatigue</a:t>
            </a:r>
            <a:endParaRPr lang="en-US"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endParaRPr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Keep stopping distance inside the road you can see at night</a:t>
            </a:r>
          </a:p>
        </p:txBody>
      </p:sp>
    </p:spTree>
    <p:extLst>
      <p:ext uri="{BB962C8B-B14F-4D97-AF65-F5344CB8AC3E}">
        <p14:creationId xmlns:p14="http://schemas.microsoft.com/office/powerpoint/2010/main" val="79606811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4BA24544-D6EB-4E89-BF6F-E3F7D8A1584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3C05FF2-77B0-4D89-9D86-A71FF75083C4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Weather and road attention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C3B49C-C48A-4675-A901-CF8E5D434847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43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9320E41-EB23-49A9-A8F1-9172C9A57D36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1028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C65D32"/>
                </a:solidFill>
                <a:latin typeface="Aptos"/>
                <a:ea typeface="Aptos"/>
                <a:cs typeface="Aptos"/>
              </a:rPr>
              <a:t>WHILE PARKED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058A3F3-D741-472D-A0D1-35A6F051FBE9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10287000" cy="342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Read the rally book and revise the route</a:t>
            </a:r>
            <a:endParaRPr lang="en-US"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endParaRPr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Enter coordinates and answer messages</a:t>
            </a:r>
            <a:endParaRPr lang="en-US"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endParaRPr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Check weather, photographs, and return time</a:t>
            </a:r>
          </a:p>
        </p:txBody>
      </p:sp>
    </p:spTree>
    <p:extLst>
      <p:ext uri="{BB962C8B-B14F-4D97-AF65-F5344CB8AC3E}">
        <p14:creationId xmlns:p14="http://schemas.microsoft.com/office/powerpoint/2010/main" val="145818101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D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F938A7CE-A4A3-419C-9CC6-04E67A8737F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8CEB0B7-B697-4A10-BCE5-DBF328AC5531}"/>
              </a:ext>
            </a:extLst>
          </p:cNvPr>
          <p:cNvSpPr>
            <a:spLocks noGrp="1"/>
          </p:cNvSpPr>
          <p:nvPr/>
        </p:nvSpPr>
        <p:spPr>
          <a:xfrm>
            <a:off x="781050" y="1143000"/>
            <a:ext cx="68580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2850" b="1" i="0">
                <a:solidFill>
                  <a:srgbClr val="D2A341"/>
                </a:solidFill>
                <a:latin typeface="Aptos"/>
                <a:ea typeface="Aptos"/>
                <a:cs typeface="Aptos"/>
              </a:defRPr>
            </a:pPr>
            <a:r>
              <a:rPr sz="2850" b="1" i="0">
                <a:solidFill>
                  <a:srgbClr val="D2A341"/>
                </a:solidFill>
                <a:latin typeface="Aptos"/>
                <a:ea typeface="Aptos"/>
                <a:cs typeface="Aptos"/>
              </a:rPr>
              <a:t>REHEARSAL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7299E5B-1FB2-4CAD-9EDF-56DCB5E5FDA8}"/>
              </a:ext>
            </a:extLst>
          </p:cNvPr>
          <p:cNvSpPr>
            <a:spLocks noGrp="1"/>
          </p:cNvSpPr>
          <p:nvPr/>
        </p:nvSpPr>
        <p:spPr>
          <a:xfrm>
            <a:off x="742950" y="1762125"/>
            <a:ext cx="10191750" cy="1714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63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63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Practice before rally day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A61ACBF-6648-40B0-8900-93EC26B1572F}"/>
              </a:ext>
            </a:extLst>
          </p:cNvPr>
          <p:cNvSpPr>
            <a:spLocks noGrp="1"/>
          </p:cNvSpPr>
          <p:nvPr/>
        </p:nvSpPr>
        <p:spPr>
          <a:xfrm>
            <a:off x="800100" y="4095750"/>
            <a:ext cx="10287000" cy="1238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000" b="0" i="0">
                <a:solidFill>
                  <a:srgbClr val="E7DFCF"/>
                </a:solidFill>
                <a:latin typeface="Aptos"/>
                <a:ea typeface="Aptos"/>
                <a:cs typeface="Aptos"/>
              </a:defRPr>
            </a:pPr>
            <a:r>
              <a:rPr sz="3000" b="0" i="0">
                <a:solidFill>
                  <a:srgbClr val="E7DFCF"/>
                </a:solidFill>
                <a:latin typeface="Aptos"/>
                <a:ea typeface="Aptos"/>
                <a:cs typeface="Aptos"/>
              </a:rPr>
              <a:t>The first time you use the complete system should not be during the event.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B7C249E9-4863-466D-B4EB-53EAB3E74C7C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44</a:t>
            </a:r>
          </a:p>
        </p:txBody>
      </p:sp>
    </p:spTree>
    <p:extLst>
      <p:ext uri="{BB962C8B-B14F-4D97-AF65-F5344CB8AC3E}">
        <p14:creationId xmlns:p14="http://schemas.microsoft.com/office/powerpoint/2010/main" val="174560336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A635702-75BD-4158-9F46-E3A908832C3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39797D1-E8E3-4A79-B8F5-CE3DC826A953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Four files, four jobs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6879774-35EE-400D-973A-F82AB537F582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45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C797269-9329-4460-B684-F0CAE149930C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1028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C65D32"/>
                </a:solidFill>
                <a:latin typeface="Aptos"/>
                <a:ea typeface="Aptos"/>
                <a:cs typeface="Aptos"/>
              </a:rPr>
              <a:t>RALLY INFORMATION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B752E8C-C2C4-4608-AFF7-CB1E2824AC32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10287000" cy="342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PDF: rules, tasks, warnings, and reference photos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Spreadsheet: sortable bonus details and consistent codes</a:t>
            </a:r>
          </a:p>
        </p:txBody>
      </p:sp>
    </p:spTree>
    <p:extLst>
      <p:ext uri="{BB962C8B-B14F-4D97-AF65-F5344CB8AC3E}">
        <p14:creationId xmlns:p14="http://schemas.microsoft.com/office/powerpoint/2010/main" val="6492581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BE05B035-D2BA-4D95-8936-B11405F7545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23CF0E6-D78B-49F7-AB60-26C458BE5BEA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Four files, four jobs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859A0879-FBDF-486C-8BB9-3D6D51209009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46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782D1D1-80DE-40FC-B451-98A615F83DB1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1028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C65D32"/>
                </a:solidFill>
                <a:latin typeface="Aptos"/>
                <a:ea typeface="Aptos"/>
                <a:cs typeface="Aptos"/>
              </a:rPr>
              <a:t>MAP DATA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F19B253-B742-4E41-99AC-3A1F4BFBEF1E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10287000" cy="342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GPX: waypoints, routes, or tracks for compatible tools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KML or KMZ: geographic information for map applications</a:t>
            </a:r>
          </a:p>
        </p:txBody>
      </p:sp>
    </p:spTree>
    <p:extLst>
      <p:ext uri="{BB962C8B-B14F-4D97-AF65-F5344CB8AC3E}">
        <p14:creationId xmlns:p14="http://schemas.microsoft.com/office/powerpoint/2010/main" val="100327798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732B1323-FD99-48AD-9D79-FD1A03B68A1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C17B15D-FC2C-47D6-AA01-49038EEB4859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Coordinates: the sign matters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765872A-7AA0-4ADB-B8B9-35F4A74546AD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47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A6E7F62-1B31-447D-BCC0-562F9C8A6786}"/>
              </a:ext>
            </a:extLst>
          </p:cNvPr>
          <p:cNvSpPr>
            <a:spLocks noGrp="1"/>
          </p:cNvSpPr>
          <p:nvPr/>
        </p:nvSpPr>
        <p:spPr>
          <a:xfrm>
            <a:off x="571500" y="1666875"/>
            <a:ext cx="11049000" cy="1190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660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660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33.682414, -95.817325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3ED93C7-7272-4280-9741-4E045C11C83E}"/>
              </a:ext>
            </a:extLst>
          </p:cNvPr>
          <p:cNvSpPr>
            <a:spLocks noGrp="1"/>
          </p:cNvSpPr>
          <p:nvPr/>
        </p:nvSpPr>
        <p:spPr>
          <a:xfrm>
            <a:off x="1143000" y="3143250"/>
            <a:ext cx="9906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0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40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Latitude first. Longitude second.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0C389D6-1007-4260-A2D7-33D4C625A8A0}"/>
              </a:ext>
            </a:extLst>
          </p:cNvPr>
          <p:cNvSpPr>
            <a:spLocks noGrp="1"/>
          </p:cNvSpPr>
          <p:nvPr/>
        </p:nvSpPr>
        <p:spPr>
          <a:xfrm>
            <a:off x="1143000" y="4333875"/>
            <a:ext cx="99060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North Texas needs the negative longitude. One missing minus sign can move a waypoint across the world.</a:t>
            </a:r>
          </a:p>
        </p:txBody>
      </p:sp>
    </p:spTree>
    <p:extLst>
      <p:ext uri="{BB962C8B-B14F-4D97-AF65-F5344CB8AC3E}">
        <p14:creationId xmlns:p14="http://schemas.microsoft.com/office/powerpoint/2010/main" val="146766127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0009F9A-4CAF-4915-8D1E-C78A3A900F0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0CB11486-8BB8-4912-B97D-64E5E17020EC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GPS transfer: the complete test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4FA37E-9B20-40B0-91FB-68778834E3BF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48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97F412-D5FE-4CCD-A4A4-1FE3DEE8258B}"/>
              </a:ext>
            </a:extLst>
          </p:cNvPr>
          <p:cNvSpPr>
            <a:spLocks noGrp="1"/>
          </p:cNvSpPr>
          <p:nvPr/>
        </p:nvSpPr>
        <p:spPr>
          <a:xfrm>
            <a:off x="742950" y="1762125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3465A3B-B3CA-453A-BB40-1C41E3D3A53A}"/>
              </a:ext>
            </a:extLst>
          </p:cNvPr>
          <p:cNvSpPr>
            <a:spLocks noGrp="1"/>
          </p:cNvSpPr>
          <p:nvPr/>
        </p:nvSpPr>
        <p:spPr>
          <a:xfrm>
            <a:off x="1714500" y="1762125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Import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495EC8-05A8-4267-B9B3-126B7B6DC429}"/>
              </a:ext>
            </a:extLst>
          </p:cNvPr>
          <p:cNvSpPr>
            <a:spLocks noGrp="1"/>
          </p:cNvSpPr>
          <p:nvPr/>
        </p:nvSpPr>
        <p:spPr>
          <a:xfrm>
            <a:off x="4953000" y="1762125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Load the practice GPX into compatible software or the documented device folder.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9DFB2A2-03E8-4398-9D85-C4F3FCF18BE6}"/>
              </a:ext>
            </a:extLst>
          </p:cNvPr>
          <p:cNvSpPr>
            <a:spLocks noGrp="1"/>
          </p:cNvSpPr>
          <p:nvPr/>
        </p:nvSpPr>
        <p:spPr>
          <a:xfrm>
            <a:off x="1714500" y="3333750"/>
            <a:ext cx="9525000" cy="9525"/>
          </a:xfrm>
          <a:prstGeom prst="rect">
            <a:avLst/>
          </a:prstGeom>
          <a:solidFill>
            <a:srgbClr val="C9C4B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5CDCD47-20C1-4978-BE06-E0AF6F668B20}"/>
              </a:ext>
            </a:extLst>
          </p:cNvPr>
          <p:cNvSpPr>
            <a:spLocks noGrp="1"/>
          </p:cNvSpPr>
          <p:nvPr/>
        </p:nvSpPr>
        <p:spPr>
          <a:xfrm>
            <a:off x="742950" y="3714750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4A07E891-BFBD-41D2-9388-9CA508EE71C9}"/>
              </a:ext>
            </a:extLst>
          </p:cNvPr>
          <p:cNvSpPr>
            <a:spLocks noGrp="1"/>
          </p:cNvSpPr>
          <p:nvPr/>
        </p:nvSpPr>
        <p:spPr>
          <a:xfrm>
            <a:off x="1714500" y="3714750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Inspect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06E8EEA-40C1-4179-BBBE-14109AAF8A6F}"/>
              </a:ext>
            </a:extLst>
          </p:cNvPr>
          <p:cNvSpPr>
            <a:spLocks noGrp="1"/>
          </p:cNvSpPr>
          <p:nvPr/>
        </p:nvSpPr>
        <p:spPr>
          <a:xfrm>
            <a:off x="4953000" y="3714750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Find a known waypoint and confirm its coordinates and expected location.</a:t>
            </a:r>
          </a:p>
        </p:txBody>
      </p:sp>
    </p:spTree>
    <p:extLst>
      <p:ext uri="{BB962C8B-B14F-4D97-AF65-F5344CB8AC3E}">
        <p14:creationId xmlns:p14="http://schemas.microsoft.com/office/powerpoint/2010/main" val="112134588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842B9FAE-046B-481D-B73B-14CB9579982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B10DD35-219A-46BC-923C-DAA03E334440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GPS transfer: the complete test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D82581-5FAE-4231-B5EA-EF13245670E8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49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4A759C4-BFA5-4FFF-951D-2E8A581BEC0A}"/>
              </a:ext>
            </a:extLst>
          </p:cNvPr>
          <p:cNvSpPr>
            <a:spLocks noGrp="1"/>
          </p:cNvSpPr>
          <p:nvPr/>
        </p:nvSpPr>
        <p:spPr>
          <a:xfrm>
            <a:off x="742950" y="1762125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C6EC911-AFCA-480C-B25D-2D08F5D4CC3D}"/>
              </a:ext>
            </a:extLst>
          </p:cNvPr>
          <p:cNvSpPr>
            <a:spLocks noGrp="1"/>
          </p:cNvSpPr>
          <p:nvPr/>
        </p:nvSpPr>
        <p:spPr>
          <a:xfrm>
            <a:off x="1714500" y="1762125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Transfer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B2A2F9F-7A6A-4A2A-BA1F-92D5AAF8762E}"/>
              </a:ext>
            </a:extLst>
          </p:cNvPr>
          <p:cNvSpPr>
            <a:spLocks noGrp="1"/>
          </p:cNvSpPr>
          <p:nvPr/>
        </p:nvSpPr>
        <p:spPr>
          <a:xfrm>
            <a:off x="4953000" y="1762125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Send only the intended list, using a data-capable cable or supported workflow.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062021-2CEA-4FFE-94AC-9ABA013B16F0}"/>
              </a:ext>
            </a:extLst>
          </p:cNvPr>
          <p:cNvSpPr>
            <a:spLocks noGrp="1"/>
          </p:cNvSpPr>
          <p:nvPr/>
        </p:nvSpPr>
        <p:spPr>
          <a:xfrm>
            <a:off x="1714500" y="3333750"/>
            <a:ext cx="9525000" cy="9525"/>
          </a:xfrm>
          <a:prstGeom prst="rect">
            <a:avLst/>
          </a:prstGeom>
          <a:solidFill>
            <a:srgbClr val="C9C4B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9A889D6C-4634-49CD-BD50-9282355FD514}"/>
              </a:ext>
            </a:extLst>
          </p:cNvPr>
          <p:cNvSpPr>
            <a:spLocks noGrp="1"/>
          </p:cNvSpPr>
          <p:nvPr/>
        </p:nvSpPr>
        <p:spPr>
          <a:xfrm>
            <a:off x="742950" y="3714750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D6113B71-7B7B-41D4-8C74-48083CB263F3}"/>
              </a:ext>
            </a:extLst>
          </p:cNvPr>
          <p:cNvSpPr>
            <a:spLocks noGrp="1"/>
          </p:cNvSpPr>
          <p:nvPr/>
        </p:nvSpPr>
        <p:spPr>
          <a:xfrm>
            <a:off x="1714500" y="3714750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Verify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CAADBDB-C40E-4545-8F78-96A30BF5F9D0}"/>
              </a:ext>
            </a:extLst>
          </p:cNvPr>
          <p:cNvSpPr>
            <a:spLocks noGrp="1"/>
          </p:cNvSpPr>
          <p:nvPr/>
        </p:nvSpPr>
        <p:spPr>
          <a:xfrm>
            <a:off x="4953000" y="3714750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Open the data on the actual GPS and preview navigation while parked.</a:t>
            </a:r>
          </a:p>
        </p:txBody>
      </p:sp>
    </p:spTree>
    <p:extLst>
      <p:ext uri="{BB962C8B-B14F-4D97-AF65-F5344CB8AC3E}">
        <p14:creationId xmlns:p14="http://schemas.microsoft.com/office/powerpoint/2010/main" val="206476851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9B9F1DB-97E3-4BFD-B270-CFFFF94046F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17ACC34-0B18-4F4D-BF30-572C94A4F220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Google My Maps: planning view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3BDCACD-9086-40C7-94F7-7F625D2A26F9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50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18172B-0D79-4DE9-99B3-4EE7F8681A7C}"/>
              </a:ext>
            </a:extLst>
          </p:cNvPr>
          <p:cNvSpPr>
            <a:spLocks noGrp="1"/>
          </p:cNvSpPr>
          <p:nvPr/>
        </p:nvSpPr>
        <p:spPr>
          <a:xfrm>
            <a:off x="742950" y="1762125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ACFCF6A-87CE-44EA-8E2C-0BF0C7ECED6F}"/>
              </a:ext>
            </a:extLst>
          </p:cNvPr>
          <p:cNvSpPr>
            <a:spLocks noGrp="1"/>
          </p:cNvSpPr>
          <p:nvPr/>
        </p:nvSpPr>
        <p:spPr>
          <a:xfrm>
            <a:off x="1714500" y="1762125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Create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06AC1F46-0F0A-44C2-9DAD-59145699DDFA}"/>
              </a:ext>
            </a:extLst>
          </p:cNvPr>
          <p:cNvSpPr>
            <a:spLocks noGrp="1"/>
          </p:cNvSpPr>
          <p:nvPr/>
        </p:nvSpPr>
        <p:spPr>
          <a:xfrm>
            <a:off x="4953000" y="1762125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Open My Maps in a computer browser and create a named practice map.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F2178B6-6822-454D-B011-4C9E760E7D41}"/>
              </a:ext>
            </a:extLst>
          </p:cNvPr>
          <p:cNvSpPr>
            <a:spLocks noGrp="1"/>
          </p:cNvSpPr>
          <p:nvPr/>
        </p:nvSpPr>
        <p:spPr>
          <a:xfrm>
            <a:off x="1714500" y="3333750"/>
            <a:ext cx="9525000" cy="9525"/>
          </a:xfrm>
          <a:prstGeom prst="rect">
            <a:avLst/>
          </a:prstGeom>
          <a:solidFill>
            <a:srgbClr val="C9C4B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86BD1F-F6CD-4F50-9B66-3A2B02EB05A3}"/>
              </a:ext>
            </a:extLst>
          </p:cNvPr>
          <p:cNvSpPr>
            <a:spLocks noGrp="1"/>
          </p:cNvSpPr>
          <p:nvPr/>
        </p:nvSpPr>
        <p:spPr>
          <a:xfrm>
            <a:off x="742950" y="3714750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1E1EB18-BD4C-4C16-A3D5-3536743ED3FC}"/>
              </a:ext>
            </a:extLst>
          </p:cNvPr>
          <p:cNvSpPr>
            <a:spLocks noGrp="1"/>
          </p:cNvSpPr>
          <p:nvPr/>
        </p:nvSpPr>
        <p:spPr>
          <a:xfrm>
            <a:off x="1714500" y="3714750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Import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7BC77C4-715B-41F4-8E9B-352C81B8C0F3}"/>
              </a:ext>
            </a:extLst>
          </p:cNvPr>
          <p:cNvSpPr>
            <a:spLocks noGrp="1"/>
          </p:cNvSpPr>
          <p:nvPr/>
        </p:nvSpPr>
        <p:spPr>
          <a:xfrm>
            <a:off x="4953000" y="3714750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Load the clinic KML, KMZ, or GPX into a reference layer.</a:t>
            </a:r>
          </a:p>
        </p:txBody>
      </p:sp>
    </p:spTree>
    <p:extLst>
      <p:ext uri="{BB962C8B-B14F-4D97-AF65-F5344CB8AC3E}">
        <p14:creationId xmlns:p14="http://schemas.microsoft.com/office/powerpoint/2010/main" val="106732310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D98771B9-62E1-4F92-AECC-0467A0372E0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943A6A7-97D4-4E49-B580-76EACA63AA89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Google My Maps: planning view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5630F1F-6D83-4E33-81BD-E7E0B71BD746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51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B652F1D-D051-4941-92BA-F96F5FAD4A8C}"/>
              </a:ext>
            </a:extLst>
          </p:cNvPr>
          <p:cNvSpPr>
            <a:spLocks noGrp="1"/>
          </p:cNvSpPr>
          <p:nvPr/>
        </p:nvSpPr>
        <p:spPr>
          <a:xfrm>
            <a:off x="742950" y="1762125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AD75B0-08FE-4F7D-958A-0726B5270254}"/>
              </a:ext>
            </a:extLst>
          </p:cNvPr>
          <p:cNvSpPr>
            <a:spLocks noGrp="1"/>
          </p:cNvSpPr>
          <p:nvPr/>
        </p:nvSpPr>
        <p:spPr>
          <a:xfrm>
            <a:off x="1714500" y="1762125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Explore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B2F395-BB50-48A5-83FF-A979F359ED04}"/>
              </a:ext>
            </a:extLst>
          </p:cNvPr>
          <p:cNvSpPr>
            <a:spLocks noGrp="1"/>
          </p:cNvSpPr>
          <p:nvPr/>
        </p:nvSpPr>
        <p:spPr>
          <a:xfrm>
            <a:off x="4953000" y="1762125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Inspect individual bonuses, access, imagery, and a small group of possible stops.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C3E2F6F-A414-403A-B9B2-7972065D8943}"/>
              </a:ext>
            </a:extLst>
          </p:cNvPr>
          <p:cNvSpPr>
            <a:spLocks noGrp="1"/>
          </p:cNvSpPr>
          <p:nvPr/>
        </p:nvSpPr>
        <p:spPr>
          <a:xfrm>
            <a:off x="1714500" y="3333750"/>
            <a:ext cx="9525000" cy="9525"/>
          </a:xfrm>
          <a:prstGeom prst="rect">
            <a:avLst/>
          </a:prstGeom>
          <a:solidFill>
            <a:srgbClr val="C9C4B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F2BCCD6-64AE-44E1-A0F4-5FBC781CBCDC}"/>
              </a:ext>
            </a:extLst>
          </p:cNvPr>
          <p:cNvSpPr>
            <a:spLocks noGrp="1"/>
          </p:cNvSpPr>
          <p:nvPr/>
        </p:nvSpPr>
        <p:spPr>
          <a:xfrm>
            <a:off x="742950" y="3714750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680C5CEE-4C1A-4F7E-A414-2D5FC75ADDBB}"/>
              </a:ext>
            </a:extLst>
          </p:cNvPr>
          <p:cNvSpPr>
            <a:spLocks noGrp="1"/>
          </p:cNvSpPr>
          <p:nvPr/>
        </p:nvSpPr>
        <p:spPr>
          <a:xfrm>
            <a:off x="1714500" y="3714750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Compare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1E6359-59FE-4738-B736-8A2A0BAE77C2}"/>
              </a:ext>
            </a:extLst>
          </p:cNvPr>
          <p:cNvSpPr>
            <a:spLocks noGrp="1"/>
          </p:cNvSpPr>
          <p:nvPr/>
        </p:nvSpPr>
        <p:spPr>
          <a:xfrm>
            <a:off x="4953000" y="3714750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Use a directions layer to compare a road path with the available time.</a:t>
            </a:r>
          </a:p>
        </p:txBody>
      </p:sp>
    </p:spTree>
    <p:extLst>
      <p:ext uri="{BB962C8B-B14F-4D97-AF65-F5344CB8AC3E}">
        <p14:creationId xmlns:p14="http://schemas.microsoft.com/office/powerpoint/2010/main" val="137150202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ACA55FA-6EC1-4C9F-BC1B-037FDD45C1A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73DC20DD-B9D4-4C6E-8AFC-A6A7230D85A7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When an import appears to fail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568DD39-797E-49C3-930F-CDCB33688D3F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52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6A7D277-E71B-49A4-8B72-BD40F7DC940F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1028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C65D32"/>
                </a:solidFill>
                <a:latin typeface="Aptos"/>
                <a:ea typeface="Aptos"/>
                <a:cs typeface="Aptos"/>
              </a:rPr>
              <a:t>SYMPTOM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2AF43F8-4200-45C9-B566-4D05C906D391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10287000" cy="342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15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>
                <a:solidFill>
                  <a:srgbClr val="24312D"/>
                </a:solidFill>
                <a:latin typeface="Aptos"/>
                <a:ea typeface="Aptos"/>
                <a:cs typeface="Aptos"/>
              </a:rPr>
              <a:t>The device only charges</a:t>
            </a:r>
          </a:p>
          <a:p>
            <a:pPr marL="279400" indent="-139700">
              <a:spcAft>
                <a:spcPts val="800"/>
              </a:spcAft>
              <a:buChar char="•"/>
              <a:defRPr sz="315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>
                <a:solidFill>
                  <a:srgbClr val="24312D"/>
                </a:solidFill>
                <a:latin typeface="Aptos"/>
                <a:ea typeface="Aptos"/>
                <a:cs typeface="Aptos"/>
              </a:rPr>
              <a:t>No route appears</a:t>
            </a:r>
          </a:p>
          <a:p>
            <a:pPr marL="279400" indent="-139700">
              <a:spcAft>
                <a:spcPts val="800"/>
              </a:spcAft>
              <a:buChar char="•"/>
              <a:defRPr sz="315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>
                <a:solidFill>
                  <a:srgbClr val="24312D"/>
                </a:solidFill>
                <a:latin typeface="Aptos"/>
                <a:ea typeface="Aptos"/>
                <a:cs typeface="Aptos"/>
              </a:rPr>
              <a:t>Points appear far away</a:t>
            </a:r>
          </a:p>
          <a:p>
            <a:pPr marL="279400" indent="-139700">
              <a:spcAft>
                <a:spcPts val="800"/>
              </a:spcAft>
              <a:buChar char="•"/>
              <a:defRPr sz="315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>
                <a:solidFill>
                  <a:srgbClr val="24312D"/>
                </a:solidFill>
                <a:latin typeface="Aptos"/>
                <a:ea typeface="Aptos"/>
                <a:cs typeface="Aptos"/>
              </a:rPr>
              <a:t>The route changes after transfer</a:t>
            </a:r>
          </a:p>
        </p:txBody>
      </p:sp>
    </p:spTree>
    <p:extLst>
      <p:ext uri="{BB962C8B-B14F-4D97-AF65-F5344CB8AC3E}">
        <p14:creationId xmlns:p14="http://schemas.microsoft.com/office/powerpoint/2010/main" val="202085994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C1910262-1369-4B8C-856E-FC5CEA42BB0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180B57-704D-4378-8974-173F73904203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When an import appears to fail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CF6C231-D6F3-47E0-98AC-8F2E555E932B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53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F52E63A-104C-46CE-BF91-F31289747618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1028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C65D32"/>
                </a:solidFill>
                <a:latin typeface="Aptos"/>
                <a:ea typeface="Aptos"/>
                <a:cs typeface="Aptos"/>
              </a:rPr>
              <a:t>FIRST CHECK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4DF89B-2A04-4C98-90AF-03CD95F82A77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10287000" cy="342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15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>
                <a:solidFill>
                  <a:srgbClr val="24312D"/>
                </a:solidFill>
                <a:latin typeface="Aptos"/>
                <a:ea typeface="Aptos"/>
                <a:cs typeface="Aptos"/>
              </a:rPr>
              <a:t>Cable, USB port, transfer mode, and compatibility</a:t>
            </a:r>
          </a:p>
          <a:p>
            <a:pPr marL="279400" indent="-139700">
              <a:spcAft>
                <a:spcPts val="800"/>
              </a:spcAft>
              <a:buChar char="•"/>
              <a:defRPr sz="315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>
                <a:solidFill>
                  <a:srgbClr val="24312D"/>
                </a:solidFill>
                <a:latin typeface="Aptos"/>
                <a:ea typeface="Aptos"/>
                <a:cs typeface="Aptos"/>
              </a:rPr>
              <a:t>The file may contain waypoints rather than a route</a:t>
            </a:r>
          </a:p>
          <a:p>
            <a:pPr marL="279400" indent="-139700">
              <a:spcAft>
                <a:spcPts val="800"/>
              </a:spcAft>
              <a:buChar char="•"/>
              <a:defRPr sz="315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>
                <a:solidFill>
                  <a:srgbClr val="24312D"/>
                </a:solidFill>
                <a:latin typeface="Aptos"/>
                <a:ea typeface="Aptos"/>
                <a:cs typeface="Aptos"/>
              </a:rPr>
              <a:t>Coordinate format, minus sign, and source file</a:t>
            </a:r>
          </a:p>
          <a:p>
            <a:pPr marL="279400" indent="-139700">
              <a:spcAft>
                <a:spcPts val="800"/>
              </a:spcAft>
              <a:buChar char="•"/>
              <a:defRPr sz="315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>
                <a:solidFill>
                  <a:srgbClr val="24312D"/>
                </a:solidFill>
                <a:latin typeface="Aptos"/>
                <a:ea typeface="Aptos"/>
                <a:cs typeface="Aptos"/>
              </a:rPr>
              <a:t>Maps, avoidances, vehicle profile, and recalculation</a:t>
            </a:r>
          </a:p>
        </p:txBody>
      </p:sp>
    </p:spTree>
    <p:extLst>
      <p:ext uri="{BB962C8B-B14F-4D97-AF65-F5344CB8AC3E}">
        <p14:creationId xmlns:p14="http://schemas.microsoft.com/office/powerpoint/2010/main" val="1506410975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6E0CD25-64B8-4784-80AB-EDD1E522F61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772FF69-068C-449B-9D68-E393D88AD865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Hands-on practice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E944C61-DF56-4300-AE91-CFA6929BE1DD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54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9AD671A-4840-478F-B4DB-97197E65F186}"/>
              </a:ext>
            </a:extLst>
          </p:cNvPr>
          <p:cNvSpPr>
            <a:spLocks noGrp="1"/>
          </p:cNvSpPr>
          <p:nvPr/>
        </p:nvSpPr>
        <p:spPr>
          <a:xfrm>
            <a:off x="666750" y="1428750"/>
            <a:ext cx="6477000" cy="857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C65D32"/>
                </a:solidFill>
                <a:latin typeface="Aptos"/>
                <a:ea typeface="Aptos"/>
                <a:cs typeface="Aptos"/>
              </a:rPr>
              <a:t>Imported. Found. Verified.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A7A2B6B-EE76-4C46-B3C6-ACCECAACF941}"/>
              </a:ext>
            </a:extLst>
          </p:cNvPr>
          <p:cNvSpPr>
            <a:spLocks noGrp="1"/>
          </p:cNvSpPr>
          <p:nvPr/>
        </p:nvSpPr>
        <p:spPr>
          <a:xfrm>
            <a:off x="666750" y="2381250"/>
            <a:ext cx="6477000" cy="409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Import one practice file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Find one known bonus and verify its code and coordinates</a:t>
            </a: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rcRect l="15988" r="15988"/>
          <a:stretch>
            <a:fillRect/>
          </a:stretch>
        </p:blipFill>
        <p:spPr>
          <a:xfrm>
            <a:off x="7810500" y="1666875"/>
            <a:ext cx="3714750" cy="4095750"/>
          </a:xfrm>
          <a:prstGeom prst="roundRect">
            <a:avLst>
              <a:gd name="adj" fmla="val 4615"/>
            </a:avLst>
          </a:prstGeom>
        </p:spPr>
      </p:pic>
    </p:spTree>
    <p:extLst>
      <p:ext uri="{BB962C8B-B14F-4D97-AF65-F5344CB8AC3E}">
        <p14:creationId xmlns:p14="http://schemas.microsoft.com/office/powerpoint/2010/main" val="12857249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22C2FA5-E75E-4A43-B9BB-8CE098395C3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FB9782E-AA73-4EA5-BA82-7466F2E31B48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Hands-on practice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C275ECD-B745-4806-AC82-9D31C23EF963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55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3D0F8B-4CB4-41E6-BE96-3C4C3379116F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10287000" cy="409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Confirm three saved points on the navigation device when available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Explain the next step in your own words</a:t>
            </a:r>
          </a:p>
        </p:txBody>
      </p:sp>
    </p:spTree>
    <p:extLst>
      <p:ext uri="{BB962C8B-B14F-4D97-AF65-F5344CB8AC3E}">
        <p14:creationId xmlns:p14="http://schemas.microsoft.com/office/powerpoint/2010/main" val="24159119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7D2D1EB-B682-4AB5-A856-99EB507C6AA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50B0B9F-8D11-4A17-AC1F-759D2380E6FD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Before the start and at the finish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99F79F3-E55F-4602-BC24-C87C777200C4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56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FC2E046-7E01-405E-8787-6F5B27883C1D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6477000" cy="409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Start rested, equipped, and clear on the current rules</a:t>
            </a:r>
            <a:endParaRPr lang="en-US"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endParaRPr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Know the finish location, deadline, and what officially stops the clock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l="13590" r="13590"/>
          <a:stretch>
            <a:fillRect/>
          </a:stretch>
        </p:blipFill>
        <p:spPr>
          <a:xfrm>
            <a:off x="7810500" y="1666875"/>
            <a:ext cx="3714750" cy="4095750"/>
          </a:xfrm>
          <a:prstGeom prst="roundRect">
            <a:avLst>
              <a:gd name="adj" fmla="val 4615"/>
            </a:avLst>
          </a:prstGeom>
        </p:spPr>
      </p:pic>
    </p:spTree>
    <p:extLst>
      <p:ext uri="{BB962C8B-B14F-4D97-AF65-F5344CB8AC3E}">
        <p14:creationId xmlns:p14="http://schemas.microsoft.com/office/powerpoint/2010/main" val="1779534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78B54CD3-0F06-4F10-802F-DB89DEFC47B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AF06EBB-617D-4D55-9149-3B079BBC7887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Before the start and at the finish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0FDB98-586B-40C1-8974-C8153A533338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57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555297E-590E-48AE-B844-774ECF8115F2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10287000" cy="409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Check in before organizing or presenting claims</a:t>
            </a:r>
            <a:endParaRPr lang="en-US"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endParaRPr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Record one lesson while it is still fresh</a:t>
            </a:r>
          </a:p>
        </p:txBody>
      </p:sp>
    </p:spTree>
    <p:extLst>
      <p:ext uri="{BB962C8B-B14F-4D97-AF65-F5344CB8AC3E}">
        <p14:creationId xmlns:p14="http://schemas.microsoft.com/office/powerpoint/2010/main" val="700915277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4773DE4-73C6-4327-A287-BE0EE543253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5FA3F2-D191-4CE2-AD06-55E8EE7A9B55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Your first practice ride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C43678-1001-4E0A-B1BB-5C6B62ECEECA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58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444F9F1-52E0-434A-99A5-1A77EE71A390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6477000" cy="409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Choose two or three familiar public locations</a:t>
            </a:r>
            <a:endParaRPr lang="en-US"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endParaRPr sz="3600" dirty="0">
              <a:solidFill>
                <a:srgbClr val="24312D"/>
              </a:solidFill>
              <a:latin typeface="Aptos"/>
              <a:ea typeface="Aptos"/>
              <a:cs typeface="Aptos"/>
            </a:endParaRP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Use the same navigation, camera, flag, and storage routine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l="15988" r="15988"/>
          <a:stretch>
            <a:fillRect/>
          </a:stretch>
        </p:blipFill>
        <p:spPr>
          <a:xfrm>
            <a:off x="7810500" y="1666875"/>
            <a:ext cx="3714750" cy="4095750"/>
          </a:xfrm>
          <a:prstGeom prst="roundRect">
            <a:avLst>
              <a:gd name="adj" fmla="val 4615"/>
            </a:avLst>
          </a:prstGeom>
        </p:spPr>
      </p:pic>
    </p:spTree>
    <p:extLst>
      <p:ext uri="{BB962C8B-B14F-4D97-AF65-F5344CB8AC3E}">
        <p14:creationId xmlns:p14="http://schemas.microsoft.com/office/powerpoint/2010/main" val="53833243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BA49F07-EAEF-4E24-9415-77A46D6BCC2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0A23512-B4DE-4689-8F6F-D5AB1A96C368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Your first practice ride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B52134A-F477-444D-AAA7-9D9F80B8A0B3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59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A475BA8C-9E0E-4DCB-AAAA-F4DF15366D62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10287000" cy="409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Measure the entire outing, including every stop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Change one part of the process before the next ride</a:t>
            </a:r>
          </a:p>
        </p:txBody>
      </p:sp>
    </p:spTree>
    <p:extLst>
      <p:ext uri="{BB962C8B-B14F-4D97-AF65-F5344CB8AC3E}">
        <p14:creationId xmlns:p14="http://schemas.microsoft.com/office/powerpoint/2010/main" val="984788070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3D3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CC94E894-0979-4E2A-AE6F-CE9B061C7B0E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The core lesson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B3D74C4-B29F-4327-9073-DECF897C0FBB}"/>
              </a:ext>
            </a:extLst>
          </p:cNvPr>
          <p:cNvSpPr>
            <a:spLocks noGrp="1"/>
          </p:cNvSpPr>
          <p:nvPr/>
        </p:nvSpPr>
        <p:spPr>
          <a:xfrm>
            <a:off x="10572750" y="6229350"/>
            <a:ext cx="10477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60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BD71E90-5B38-4C49-8CB6-C7EFE80E8733}"/>
              </a:ext>
            </a:extLst>
          </p:cNvPr>
          <p:cNvSpPr>
            <a:spLocks noGrp="1"/>
          </p:cNvSpPr>
          <p:nvPr/>
        </p:nvSpPr>
        <p:spPr>
          <a:xfrm>
            <a:off x="819150" y="1666875"/>
            <a:ext cx="10477500" cy="2714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615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defRPr>
            </a:pPr>
            <a:r>
              <a:rPr sz="6150" b="1" i="0">
                <a:solidFill>
                  <a:srgbClr val="FFFFFF"/>
                </a:solidFill>
                <a:latin typeface="Aptos Display"/>
                <a:ea typeface="Aptos Display"/>
                <a:cs typeface="Aptos Display"/>
              </a:rPr>
              <a:t>Choose less. Execute it well. Return with time to spare.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6B5C6C7-AF1C-43BF-BC8F-D688F68D4F1A}"/>
              </a:ext>
            </a:extLst>
          </p:cNvPr>
          <p:cNvSpPr>
            <a:spLocks noGrp="1"/>
          </p:cNvSpPr>
          <p:nvPr/>
        </p:nvSpPr>
        <p:spPr>
          <a:xfrm>
            <a:off x="857250" y="4905375"/>
            <a:ext cx="102870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000" b="0" i="0">
                <a:solidFill>
                  <a:srgbClr val="E7DFCF"/>
                </a:solidFill>
                <a:latin typeface="Aptos"/>
                <a:ea typeface="Aptos"/>
                <a:cs typeface="Aptos"/>
              </a:defRPr>
            </a:pPr>
            <a:r>
              <a:rPr sz="3000" b="0" i="0">
                <a:solidFill>
                  <a:srgbClr val="E7DFCF"/>
                </a:solidFill>
                <a:latin typeface="Aptos"/>
                <a:ea typeface="Aptos"/>
                <a:cs typeface="Aptos"/>
              </a:rPr>
              <a:t>A successful first rally combines a realistic route, a repeatable stop routine, and the judgment to change the plan.</a:t>
            </a:r>
          </a:p>
        </p:txBody>
      </p:sp>
    </p:spTree>
    <p:extLst>
      <p:ext uri="{BB962C8B-B14F-4D97-AF65-F5344CB8AC3E}">
        <p14:creationId xmlns:p14="http://schemas.microsoft.com/office/powerpoint/2010/main" val="1106151094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E372B080-9346-467F-B579-777EC279AE4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721F85-4711-45C5-A036-F1B0DE3A3299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Photo and claim checklist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8E6CE3C-920A-455D-A76D-25F12CC7309E}"/>
              </a:ext>
            </a:extLst>
          </p:cNvPr>
          <p:cNvSpPr>
            <a:spLocks noGrp="1"/>
          </p:cNvSpPr>
          <p:nvPr/>
        </p:nvSpPr>
        <p:spPr>
          <a:xfrm>
            <a:off x="10096500" y="62293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REFERENCE  61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AC76B3E-DFCC-49AD-A386-8E11302AC442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6477000" cy="409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Correct bonus, side, view, and required objects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Readable rider number or rally flag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rcRect l="15996" r="15996"/>
          <a:stretch>
            <a:fillRect/>
          </a:stretch>
        </p:blipFill>
        <p:spPr>
          <a:xfrm>
            <a:off x="7810500" y="1666875"/>
            <a:ext cx="3714750" cy="4095750"/>
          </a:xfrm>
          <a:prstGeom prst="roundRect">
            <a:avLst>
              <a:gd name="adj" fmla="val 4615"/>
            </a:avLst>
          </a:prstGeom>
        </p:spPr>
      </p:pic>
    </p:spTree>
    <p:extLst>
      <p:ext uri="{BB962C8B-B14F-4D97-AF65-F5344CB8AC3E}">
        <p14:creationId xmlns:p14="http://schemas.microsoft.com/office/powerpoint/2010/main" val="1084009847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2E83AEB-5C39-49D7-A997-B9FDDFBEE2A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0EAABF5-7433-4815-908F-473ED4483BC6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Photo and claim checklist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509F46D-9392-45F2-80D2-00A44BA56A42}"/>
              </a:ext>
            </a:extLst>
          </p:cNvPr>
          <p:cNvSpPr>
            <a:spLocks noGrp="1"/>
          </p:cNvSpPr>
          <p:nvPr/>
        </p:nvSpPr>
        <p:spPr>
          <a:xfrm>
            <a:off x="10096500" y="62293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REFERENCE  62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A1AF0D9-00B3-4117-80F7-652F8A659D9D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10287000" cy="409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Focus, exposure, and framing checked before departure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Code, time, odometer, receipt, and submission recorded as required</a:t>
            </a:r>
          </a:p>
        </p:txBody>
      </p:sp>
    </p:spTree>
    <p:extLst>
      <p:ext uri="{BB962C8B-B14F-4D97-AF65-F5344CB8AC3E}">
        <p14:creationId xmlns:p14="http://schemas.microsoft.com/office/powerpoint/2010/main" val="615863371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DADBF73-5CEF-4AED-9AC9-FFE2F1D53DC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AA49470-50F2-42DA-AA54-C9EF47211F0F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Personal packing checklist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8A469B-0515-4482-B25D-2EECE50C8B55}"/>
              </a:ext>
            </a:extLst>
          </p:cNvPr>
          <p:cNvSpPr>
            <a:spLocks noGrp="1"/>
          </p:cNvSpPr>
          <p:nvPr/>
        </p:nvSpPr>
        <p:spPr>
          <a:xfrm>
            <a:off x="10096500" y="62293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REFERENCE  63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C1D030A-3B95-40A1-9D8E-FE12D5330CA4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1028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C65D32"/>
                </a:solidFill>
                <a:latin typeface="Aptos"/>
                <a:ea typeface="Aptos"/>
                <a:cs typeface="Aptos"/>
              </a:rPr>
              <a:t>RIDER AND WEATHER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94312B-4844-49A1-AF33-5E21D965F169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10287000" cy="342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15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>
                <a:solidFill>
                  <a:srgbClr val="24312D"/>
                </a:solidFill>
                <a:latin typeface="Aptos"/>
                <a:ea typeface="Aptos"/>
                <a:cs typeface="Aptos"/>
              </a:rPr>
              <a:t>Helmet, eye protection, jacket, pants, gloves, and boots</a:t>
            </a:r>
          </a:p>
          <a:p>
            <a:pPr marL="279400" indent="-139700">
              <a:spcAft>
                <a:spcPts val="800"/>
              </a:spcAft>
              <a:buChar char="•"/>
              <a:defRPr sz="315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>
                <a:solidFill>
                  <a:srgbClr val="24312D"/>
                </a:solidFill>
                <a:latin typeface="Aptos"/>
                <a:ea typeface="Aptos"/>
                <a:cs typeface="Aptos"/>
              </a:rPr>
              <a:t>Rain protection and temperature layers</a:t>
            </a:r>
          </a:p>
          <a:p>
            <a:pPr marL="279400" indent="-139700">
              <a:spcAft>
                <a:spcPts val="800"/>
              </a:spcAft>
              <a:buChar char="•"/>
              <a:defRPr sz="315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>
                <a:solidFill>
                  <a:srgbClr val="24312D"/>
                </a:solidFill>
                <a:latin typeface="Aptos"/>
                <a:ea typeface="Aptos"/>
                <a:cs typeface="Aptos"/>
              </a:rPr>
              <a:t>Water, familiar food, medication, and dry clothing</a:t>
            </a:r>
          </a:p>
        </p:txBody>
      </p:sp>
    </p:spTree>
    <p:extLst>
      <p:ext uri="{BB962C8B-B14F-4D97-AF65-F5344CB8AC3E}">
        <p14:creationId xmlns:p14="http://schemas.microsoft.com/office/powerpoint/2010/main" val="36272048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164C8BA-AECE-4E7F-8082-7856CB1ECC9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9D593BA-6203-4E73-997E-DE7B5092AE8C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Personal packing checklist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CAC49FA-05D1-4F38-8A45-359DCF15D700}"/>
              </a:ext>
            </a:extLst>
          </p:cNvPr>
          <p:cNvSpPr>
            <a:spLocks noGrp="1"/>
          </p:cNvSpPr>
          <p:nvPr/>
        </p:nvSpPr>
        <p:spPr>
          <a:xfrm>
            <a:off x="10096500" y="62293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REFERENCE  64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A0A306B-AFFA-40F7-A1AF-AC1FEF42319D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1028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C65D32"/>
                </a:solidFill>
                <a:latin typeface="Aptos"/>
                <a:ea typeface="Aptos"/>
                <a:cs typeface="Aptos"/>
              </a:rPr>
              <a:t>BIKE AND DOCUMENTS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CCEF4F1-EA2B-4BAC-8D67-150671E1385C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10287000" cy="342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15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>
                <a:solidFill>
                  <a:srgbClr val="24312D"/>
                </a:solidFill>
                <a:latin typeface="Aptos"/>
                <a:ea typeface="Aptos"/>
                <a:cs typeface="Aptos"/>
              </a:rPr>
              <a:t>License, insurance, contacts, money, and spare key</a:t>
            </a:r>
          </a:p>
          <a:p>
            <a:pPr marL="279400" indent="-139700">
              <a:spcAft>
                <a:spcPts val="800"/>
              </a:spcAft>
              <a:buChar char="•"/>
              <a:defRPr sz="315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>
                <a:solidFill>
                  <a:srgbClr val="24312D"/>
                </a:solidFill>
                <a:latin typeface="Aptos"/>
                <a:ea typeface="Aptos"/>
                <a:cs typeface="Aptos"/>
              </a:rPr>
              <a:t>Navigation, camera, tested cables, flag, and claim method</a:t>
            </a:r>
          </a:p>
          <a:p>
            <a:pPr marL="279400" indent="-139700">
              <a:spcAft>
                <a:spcPts val="800"/>
              </a:spcAft>
              <a:buChar char="•"/>
              <a:defRPr sz="315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>
                <a:solidFill>
                  <a:srgbClr val="24312D"/>
                </a:solidFill>
                <a:latin typeface="Aptos"/>
                <a:ea typeface="Aptos"/>
                <a:cs typeface="Aptos"/>
              </a:rPr>
              <a:t>Tire plan, suitable tools, and secure luggage</a:t>
            </a:r>
          </a:p>
        </p:txBody>
      </p:sp>
    </p:spTree>
    <p:extLst>
      <p:ext uri="{BB962C8B-B14F-4D97-AF65-F5344CB8AC3E}">
        <p14:creationId xmlns:p14="http://schemas.microsoft.com/office/powerpoint/2010/main" val="49218440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F48F12DB-D147-4D6F-BA00-CCFE222D60A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77C606A-347A-4620-86F4-91B81A8A5242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Sample claim record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9432F62-5306-41F9-8CA8-5891593C4D9E}"/>
              </a:ext>
            </a:extLst>
          </p:cNvPr>
          <p:cNvSpPr>
            <a:spLocks noGrp="1"/>
          </p:cNvSpPr>
          <p:nvPr/>
        </p:nvSpPr>
        <p:spPr>
          <a:xfrm>
            <a:off x="10096500" y="62293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REFERENCE  65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F44912-333B-4F31-B17B-10CB7FBAF162}"/>
              </a:ext>
            </a:extLst>
          </p:cNvPr>
          <p:cNvSpPr>
            <a:spLocks noGrp="1"/>
          </p:cNvSpPr>
          <p:nvPr/>
        </p:nvSpPr>
        <p:spPr>
          <a:xfrm>
            <a:off x="523875" y="1381125"/>
            <a:ext cx="10906125" cy="628650"/>
          </a:xfrm>
          <a:prstGeom prst="rect">
            <a:avLst/>
          </a:prstGeom>
          <a:solidFill>
            <a:srgbClr val="173D35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6E39F62-F388-4D95-9400-CD24A120B265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1571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24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4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CODE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CDF031F-C959-4C5A-B10C-7A522AEAE9BE}"/>
              </a:ext>
            </a:extLst>
          </p:cNvPr>
          <p:cNvSpPr>
            <a:spLocks noGrp="1"/>
          </p:cNvSpPr>
          <p:nvPr/>
        </p:nvSpPr>
        <p:spPr>
          <a:xfrm>
            <a:off x="2333625" y="1619250"/>
            <a:ext cx="157162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24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4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TIME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9F8D618-7172-4507-B754-A3796C03EC6C}"/>
              </a:ext>
            </a:extLst>
          </p:cNvPr>
          <p:cNvSpPr>
            <a:spLocks noGrp="1"/>
          </p:cNvSpPr>
          <p:nvPr/>
        </p:nvSpPr>
        <p:spPr>
          <a:xfrm>
            <a:off x="4000499" y="1619250"/>
            <a:ext cx="1897073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24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400" b="1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ODOMETER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1D2A15D-59ED-4284-BC1A-CD76C804F97F}"/>
              </a:ext>
            </a:extLst>
          </p:cNvPr>
          <p:cNvSpPr>
            <a:spLocks noGrp="1"/>
          </p:cNvSpPr>
          <p:nvPr/>
        </p:nvSpPr>
        <p:spPr>
          <a:xfrm>
            <a:off x="6096000" y="1595438"/>
            <a:ext cx="2667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24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400" b="1" i="0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EVIDENCE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A408FC2-BC01-4C07-BC05-3FA55C564948}"/>
              </a:ext>
            </a:extLst>
          </p:cNvPr>
          <p:cNvSpPr>
            <a:spLocks noGrp="1"/>
          </p:cNvSpPr>
          <p:nvPr/>
        </p:nvSpPr>
        <p:spPr>
          <a:xfrm>
            <a:off x="8572500" y="1619250"/>
            <a:ext cx="180975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2400" b="1" i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400" b="1" i="0">
                <a:solidFill>
                  <a:srgbClr val="FFFFFF"/>
                </a:solidFill>
                <a:latin typeface="Aptos"/>
                <a:ea typeface="Aptos"/>
                <a:cs typeface="Aptos"/>
              </a:rPr>
              <a:t>POINTS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6B7241-9452-4508-A7DC-FEA38389EE79}"/>
              </a:ext>
            </a:extLst>
          </p:cNvPr>
          <p:cNvSpPr>
            <a:spLocks noGrp="1"/>
          </p:cNvSpPr>
          <p:nvPr/>
        </p:nvSpPr>
        <p:spPr>
          <a:xfrm>
            <a:off x="666750" y="2286000"/>
            <a:ext cx="1571625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00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00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BC19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6B9B2D0-4AB9-4364-8F23-42465E9BEB72}"/>
              </a:ext>
            </a:extLst>
          </p:cNvPr>
          <p:cNvSpPr>
            <a:spLocks noGrp="1"/>
          </p:cNvSpPr>
          <p:nvPr/>
        </p:nvSpPr>
        <p:spPr>
          <a:xfrm>
            <a:off x="2333625" y="2286000"/>
            <a:ext cx="1571625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00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00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10:42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9AF91A7-C4E6-4ECF-B320-0F174AC80B54}"/>
              </a:ext>
            </a:extLst>
          </p:cNvPr>
          <p:cNvSpPr>
            <a:spLocks noGrp="1"/>
          </p:cNvSpPr>
          <p:nvPr/>
        </p:nvSpPr>
        <p:spPr>
          <a:xfrm>
            <a:off x="4000500" y="2286000"/>
            <a:ext cx="18097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00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000" b="0" i="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18,234 mi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A8C5FF1-9B74-4090-990B-9E32BDB762C2}"/>
              </a:ext>
            </a:extLst>
          </p:cNvPr>
          <p:cNvSpPr>
            <a:spLocks noGrp="1"/>
          </p:cNvSpPr>
          <p:nvPr/>
        </p:nvSpPr>
        <p:spPr>
          <a:xfrm>
            <a:off x="6096000" y="2263882"/>
            <a:ext cx="2667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00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00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Photo 017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6C4468A-892E-4CA3-8396-9A9356ED67E3}"/>
              </a:ext>
            </a:extLst>
          </p:cNvPr>
          <p:cNvSpPr>
            <a:spLocks noGrp="1"/>
          </p:cNvSpPr>
          <p:nvPr/>
        </p:nvSpPr>
        <p:spPr>
          <a:xfrm>
            <a:off x="8572500" y="2286000"/>
            <a:ext cx="18097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00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00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39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37D3EFA-C17D-4027-8F3B-BB8BDCE86EB1}"/>
              </a:ext>
            </a:extLst>
          </p:cNvPr>
          <p:cNvSpPr>
            <a:spLocks noGrp="1"/>
          </p:cNvSpPr>
          <p:nvPr/>
        </p:nvSpPr>
        <p:spPr>
          <a:xfrm>
            <a:off x="523875" y="2905125"/>
            <a:ext cx="10906125" cy="9525"/>
          </a:xfrm>
          <a:prstGeom prst="rect">
            <a:avLst/>
          </a:prstGeom>
          <a:solidFill>
            <a:srgbClr val="C9C4B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66CAAED-2B27-4274-AE4F-3EC7697F3FFB}"/>
              </a:ext>
            </a:extLst>
          </p:cNvPr>
          <p:cNvSpPr>
            <a:spLocks noGrp="1"/>
          </p:cNvSpPr>
          <p:nvPr/>
        </p:nvSpPr>
        <p:spPr>
          <a:xfrm>
            <a:off x="666750" y="3238500"/>
            <a:ext cx="1571625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00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00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BC29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3639279-0302-43CD-A74D-4ADAE28C2469}"/>
              </a:ext>
            </a:extLst>
          </p:cNvPr>
          <p:cNvSpPr>
            <a:spLocks noGrp="1"/>
          </p:cNvSpPr>
          <p:nvPr/>
        </p:nvSpPr>
        <p:spPr>
          <a:xfrm>
            <a:off x="2333625" y="3238500"/>
            <a:ext cx="1571625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00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00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11:38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47305D2A-E18B-44A9-87CC-D26259532C2A}"/>
              </a:ext>
            </a:extLst>
          </p:cNvPr>
          <p:cNvSpPr>
            <a:spLocks noGrp="1"/>
          </p:cNvSpPr>
          <p:nvPr/>
        </p:nvSpPr>
        <p:spPr>
          <a:xfrm>
            <a:off x="4000499" y="3238500"/>
            <a:ext cx="1809749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00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00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18,270 mi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8C375CA2-1957-421D-BBBD-4AEB73E60D37}"/>
              </a:ext>
            </a:extLst>
          </p:cNvPr>
          <p:cNvSpPr>
            <a:spLocks noGrp="1"/>
          </p:cNvSpPr>
          <p:nvPr/>
        </p:nvSpPr>
        <p:spPr>
          <a:xfrm>
            <a:off x="6096000" y="3130561"/>
            <a:ext cx="266700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00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000" b="0" i="0" dirty="0">
                <a:solidFill>
                  <a:srgbClr val="24312D"/>
                </a:solidFill>
                <a:latin typeface="Aptos"/>
                <a:ea typeface="Aptos"/>
                <a:cs typeface="Aptos"/>
              </a:rPr>
              <a:t>Photo 021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6CBEC520-F95B-421D-A250-9858F4ED34AD}"/>
              </a:ext>
            </a:extLst>
          </p:cNvPr>
          <p:cNvSpPr>
            <a:spLocks noGrp="1"/>
          </p:cNvSpPr>
          <p:nvPr/>
        </p:nvSpPr>
        <p:spPr>
          <a:xfrm>
            <a:off x="8572500" y="3238500"/>
            <a:ext cx="18097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00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00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48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86A6E51-54B1-4C94-9971-DEB1E1EE2C78}"/>
              </a:ext>
            </a:extLst>
          </p:cNvPr>
          <p:cNvSpPr>
            <a:spLocks noGrp="1"/>
          </p:cNvSpPr>
          <p:nvPr/>
        </p:nvSpPr>
        <p:spPr>
          <a:xfrm>
            <a:off x="523875" y="3857625"/>
            <a:ext cx="10906125" cy="9525"/>
          </a:xfrm>
          <a:prstGeom prst="rect">
            <a:avLst/>
          </a:prstGeom>
          <a:solidFill>
            <a:srgbClr val="C9C4B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64CA5F4-65A4-483E-962B-76EBE2B28332}"/>
              </a:ext>
            </a:extLst>
          </p:cNvPr>
          <p:cNvSpPr>
            <a:spLocks noGrp="1"/>
          </p:cNvSpPr>
          <p:nvPr/>
        </p:nvSpPr>
        <p:spPr>
          <a:xfrm>
            <a:off x="666750" y="4857750"/>
            <a:ext cx="10287000" cy="1047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000" b="0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3000" b="0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Use the event’s actual form and required units. Keep the record easy to match with the evidence.</a:t>
            </a:r>
          </a:p>
        </p:txBody>
      </p:sp>
    </p:spTree>
    <p:extLst>
      <p:ext uri="{BB962C8B-B14F-4D97-AF65-F5344CB8AC3E}">
        <p14:creationId xmlns:p14="http://schemas.microsoft.com/office/powerpoint/2010/main" val="280157488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E857455-938A-4301-BB77-7F226D13EB1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5AC716A-1289-4C47-AFBB-AB7246D987A5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Reference: BaseCamp workflow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A061CFD-5B66-44B2-9546-FD070DA792DB}"/>
              </a:ext>
            </a:extLst>
          </p:cNvPr>
          <p:cNvSpPr>
            <a:spLocks noGrp="1"/>
          </p:cNvSpPr>
          <p:nvPr/>
        </p:nvSpPr>
        <p:spPr>
          <a:xfrm>
            <a:off x="10096500" y="62293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REFERENCE  66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97CA80-1EC9-423F-A28F-2727A05A3FD1}"/>
              </a:ext>
            </a:extLst>
          </p:cNvPr>
          <p:cNvSpPr>
            <a:spLocks noGrp="1"/>
          </p:cNvSpPr>
          <p:nvPr/>
        </p:nvSpPr>
        <p:spPr>
          <a:xfrm>
            <a:off x="742950" y="1762125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00AE3DB-A873-43F7-9DD6-0E8EA84EC210}"/>
              </a:ext>
            </a:extLst>
          </p:cNvPr>
          <p:cNvSpPr>
            <a:spLocks noGrp="1"/>
          </p:cNvSpPr>
          <p:nvPr/>
        </p:nvSpPr>
        <p:spPr>
          <a:xfrm>
            <a:off x="1714500" y="1762125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Create a list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9E6432-D2FB-46CE-AD5F-3BD80472B818}"/>
              </a:ext>
            </a:extLst>
          </p:cNvPr>
          <p:cNvSpPr>
            <a:spLocks noGrp="1"/>
          </p:cNvSpPr>
          <p:nvPr/>
        </p:nvSpPr>
        <p:spPr>
          <a:xfrm>
            <a:off x="4953000" y="1762125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Use a dedicated list for the rally or clinic practice file.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8364FC8-DF15-4AED-A6EE-599B9CCDCDAD}"/>
              </a:ext>
            </a:extLst>
          </p:cNvPr>
          <p:cNvSpPr>
            <a:spLocks noGrp="1"/>
          </p:cNvSpPr>
          <p:nvPr/>
        </p:nvSpPr>
        <p:spPr>
          <a:xfrm>
            <a:off x="1714500" y="3333750"/>
            <a:ext cx="9525000" cy="9525"/>
          </a:xfrm>
          <a:prstGeom prst="rect">
            <a:avLst/>
          </a:prstGeom>
          <a:solidFill>
            <a:srgbClr val="C9C4B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DCC8E33-319E-44CC-9756-FE113E7AA242}"/>
              </a:ext>
            </a:extLst>
          </p:cNvPr>
          <p:cNvSpPr>
            <a:spLocks noGrp="1"/>
          </p:cNvSpPr>
          <p:nvPr/>
        </p:nvSpPr>
        <p:spPr>
          <a:xfrm>
            <a:off x="742950" y="3714750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2B1376-9A02-4F1A-948E-18FBEB8253EF}"/>
              </a:ext>
            </a:extLst>
          </p:cNvPr>
          <p:cNvSpPr>
            <a:spLocks noGrp="1"/>
          </p:cNvSpPr>
          <p:nvPr/>
        </p:nvSpPr>
        <p:spPr>
          <a:xfrm>
            <a:off x="1714500" y="3714750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Import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FFB7171-8449-4307-B5BD-E719850B8BB2}"/>
              </a:ext>
            </a:extLst>
          </p:cNvPr>
          <p:cNvSpPr>
            <a:spLocks noGrp="1"/>
          </p:cNvSpPr>
          <p:nvPr/>
        </p:nvSpPr>
        <p:spPr>
          <a:xfrm>
            <a:off x="4953000" y="3714750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Choose File, Import, then open the downloaded GPX.</a:t>
            </a:r>
          </a:p>
        </p:txBody>
      </p:sp>
    </p:spTree>
    <p:extLst>
      <p:ext uri="{BB962C8B-B14F-4D97-AF65-F5344CB8AC3E}">
        <p14:creationId xmlns:p14="http://schemas.microsoft.com/office/powerpoint/2010/main" val="50757251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AF8A910-6C8A-4037-8420-5273C7C5F9B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59FE7FC-4630-4157-A370-1C488FC1E1F3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Reference: BaseCamp workflow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4A20614-7FA4-431D-8B28-BC2F8EE0AF80}"/>
              </a:ext>
            </a:extLst>
          </p:cNvPr>
          <p:cNvSpPr>
            <a:spLocks noGrp="1"/>
          </p:cNvSpPr>
          <p:nvPr/>
        </p:nvSpPr>
        <p:spPr>
          <a:xfrm>
            <a:off x="10096500" y="62293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REFERENCE  67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20E6D5-59C0-496D-99CE-23A124D7104B}"/>
              </a:ext>
            </a:extLst>
          </p:cNvPr>
          <p:cNvSpPr>
            <a:spLocks noGrp="1"/>
          </p:cNvSpPr>
          <p:nvPr/>
        </p:nvSpPr>
        <p:spPr>
          <a:xfrm>
            <a:off x="742950" y="1762125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62789CB-BF6C-48BB-9673-55BDC0A78B36}"/>
              </a:ext>
            </a:extLst>
          </p:cNvPr>
          <p:cNvSpPr>
            <a:spLocks noGrp="1"/>
          </p:cNvSpPr>
          <p:nvPr/>
        </p:nvSpPr>
        <p:spPr>
          <a:xfrm>
            <a:off x="1714500" y="1762125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Inspect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B9AA14-7717-469B-BE66-0CAEC47CF13C}"/>
              </a:ext>
            </a:extLst>
          </p:cNvPr>
          <p:cNvSpPr>
            <a:spLocks noGrp="1"/>
          </p:cNvSpPr>
          <p:nvPr/>
        </p:nvSpPr>
        <p:spPr>
          <a:xfrm>
            <a:off x="4953000" y="1762125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Confirm a known waypoint, the expected point count, and recognizable names.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CD9B939-9AE0-454F-88F4-3FFE2E44D202}"/>
              </a:ext>
            </a:extLst>
          </p:cNvPr>
          <p:cNvSpPr>
            <a:spLocks noGrp="1"/>
          </p:cNvSpPr>
          <p:nvPr/>
        </p:nvSpPr>
        <p:spPr>
          <a:xfrm>
            <a:off x="1714500" y="3333750"/>
            <a:ext cx="9525000" cy="9525"/>
          </a:xfrm>
          <a:prstGeom prst="rect">
            <a:avLst/>
          </a:prstGeom>
          <a:solidFill>
            <a:srgbClr val="C9C4B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BB4CF309-3E93-463C-B506-BA2A9E29BF68}"/>
              </a:ext>
            </a:extLst>
          </p:cNvPr>
          <p:cNvSpPr>
            <a:spLocks noGrp="1"/>
          </p:cNvSpPr>
          <p:nvPr/>
        </p:nvSpPr>
        <p:spPr>
          <a:xfrm>
            <a:off x="742950" y="3714750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1D4E5C4-AD59-4AE1-9834-0829C156D68F}"/>
              </a:ext>
            </a:extLst>
          </p:cNvPr>
          <p:cNvSpPr>
            <a:spLocks noGrp="1"/>
          </p:cNvSpPr>
          <p:nvPr/>
        </p:nvSpPr>
        <p:spPr>
          <a:xfrm>
            <a:off x="1714500" y="3714750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Send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92E9176E-EF1F-4FF3-B6B9-31EEC656E3A2}"/>
              </a:ext>
            </a:extLst>
          </p:cNvPr>
          <p:cNvSpPr>
            <a:spLocks noGrp="1"/>
          </p:cNvSpPr>
          <p:nvPr/>
        </p:nvSpPr>
        <p:spPr>
          <a:xfrm>
            <a:off x="4953000" y="3714750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Select the list, send it to a compatible device, then verify on that device.</a:t>
            </a:r>
          </a:p>
        </p:txBody>
      </p:sp>
    </p:spTree>
    <p:extLst>
      <p:ext uri="{BB962C8B-B14F-4D97-AF65-F5344CB8AC3E}">
        <p14:creationId xmlns:p14="http://schemas.microsoft.com/office/powerpoint/2010/main" val="663736402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7ED221B7-A00A-47CC-881E-06E9C6457DE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298075A3-A91E-4C2E-8689-E5EE467E1576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Reference: USB copy and verification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AFE410E-B24E-4C54-BE81-24CBCEA75466}"/>
              </a:ext>
            </a:extLst>
          </p:cNvPr>
          <p:cNvSpPr>
            <a:spLocks noGrp="1"/>
          </p:cNvSpPr>
          <p:nvPr/>
        </p:nvSpPr>
        <p:spPr>
          <a:xfrm>
            <a:off x="10096500" y="62293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REFERENCE  68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506067E-0360-44CC-B3B6-81D7D413AEEA}"/>
              </a:ext>
            </a:extLst>
          </p:cNvPr>
          <p:cNvSpPr>
            <a:spLocks noGrp="1"/>
          </p:cNvSpPr>
          <p:nvPr/>
        </p:nvSpPr>
        <p:spPr>
          <a:xfrm>
            <a:off x="742950" y="1762125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1C02E54-AA30-432B-A45A-4FBF42043131}"/>
              </a:ext>
            </a:extLst>
          </p:cNvPr>
          <p:cNvSpPr>
            <a:spLocks noGrp="1"/>
          </p:cNvSpPr>
          <p:nvPr/>
        </p:nvSpPr>
        <p:spPr>
          <a:xfrm>
            <a:off x="1714500" y="1762125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Connect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7485303-DD88-46DA-90FC-2FD919AE99E2}"/>
              </a:ext>
            </a:extLst>
          </p:cNvPr>
          <p:cNvSpPr>
            <a:spLocks noGrp="1"/>
          </p:cNvSpPr>
          <p:nvPr/>
        </p:nvSpPr>
        <p:spPr>
          <a:xfrm>
            <a:off x="4953000" y="1762125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Use a data-capable cable and the device’s documented transfer mode.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FC1B872-7D13-4275-81D9-B912DF08F286}"/>
              </a:ext>
            </a:extLst>
          </p:cNvPr>
          <p:cNvSpPr>
            <a:spLocks noGrp="1"/>
          </p:cNvSpPr>
          <p:nvPr/>
        </p:nvSpPr>
        <p:spPr>
          <a:xfrm>
            <a:off x="1714500" y="3333750"/>
            <a:ext cx="9525000" cy="9525"/>
          </a:xfrm>
          <a:prstGeom prst="rect">
            <a:avLst/>
          </a:prstGeom>
          <a:solidFill>
            <a:srgbClr val="C9C4B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41FA87B-D26B-4F80-94DF-C8D1E57D2ABA}"/>
              </a:ext>
            </a:extLst>
          </p:cNvPr>
          <p:cNvSpPr>
            <a:spLocks noGrp="1"/>
          </p:cNvSpPr>
          <p:nvPr/>
        </p:nvSpPr>
        <p:spPr>
          <a:xfrm>
            <a:off x="742950" y="3714750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F16A4D8-4C96-472F-923E-945755BC7010}"/>
              </a:ext>
            </a:extLst>
          </p:cNvPr>
          <p:cNvSpPr>
            <a:spLocks noGrp="1"/>
          </p:cNvSpPr>
          <p:nvPr/>
        </p:nvSpPr>
        <p:spPr>
          <a:xfrm>
            <a:off x="1714500" y="3714750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Copy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B1B76B-F6F4-4059-8076-E6691AFD8FD6}"/>
              </a:ext>
            </a:extLst>
          </p:cNvPr>
          <p:cNvSpPr>
            <a:spLocks noGrp="1"/>
          </p:cNvSpPr>
          <p:nvPr/>
        </p:nvSpPr>
        <p:spPr>
          <a:xfrm>
            <a:off x="4953000" y="3714750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Place the GPX in the folder specified by that model’s manual.</a:t>
            </a:r>
          </a:p>
        </p:txBody>
      </p:sp>
    </p:spTree>
    <p:extLst>
      <p:ext uri="{BB962C8B-B14F-4D97-AF65-F5344CB8AC3E}">
        <p14:creationId xmlns:p14="http://schemas.microsoft.com/office/powerpoint/2010/main" val="123672675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A0436E93-3E95-4744-B856-D3DB0E12AC6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F89D004-E151-469C-9A92-7948DCC5F753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Reference: USB copy and verification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CB95737-71CB-4EF6-8734-45B772B861ED}"/>
              </a:ext>
            </a:extLst>
          </p:cNvPr>
          <p:cNvSpPr>
            <a:spLocks noGrp="1"/>
          </p:cNvSpPr>
          <p:nvPr/>
        </p:nvSpPr>
        <p:spPr>
          <a:xfrm>
            <a:off x="10096500" y="62293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REFERENCE  69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7E86A67-C234-4764-AB18-72366301AB0C}"/>
              </a:ext>
            </a:extLst>
          </p:cNvPr>
          <p:cNvSpPr>
            <a:spLocks noGrp="1"/>
          </p:cNvSpPr>
          <p:nvPr/>
        </p:nvSpPr>
        <p:spPr>
          <a:xfrm>
            <a:off x="742950" y="1762125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804E957-92CB-4EE2-94A1-2057A8EBBC3F}"/>
              </a:ext>
            </a:extLst>
          </p:cNvPr>
          <p:cNvSpPr>
            <a:spLocks noGrp="1"/>
          </p:cNvSpPr>
          <p:nvPr/>
        </p:nvSpPr>
        <p:spPr>
          <a:xfrm>
            <a:off x="1714500" y="1762125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Disconnect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36364CA-44A7-4292-A3D3-E4A1D9B26C7B}"/>
              </a:ext>
            </a:extLst>
          </p:cNvPr>
          <p:cNvSpPr>
            <a:spLocks noGrp="1"/>
          </p:cNvSpPr>
          <p:nvPr/>
        </p:nvSpPr>
        <p:spPr>
          <a:xfrm>
            <a:off x="4953000" y="1762125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Wait for copying to finish and eject when the operating system offers it.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866A396-9021-4154-98D4-8248CAB134EE}"/>
              </a:ext>
            </a:extLst>
          </p:cNvPr>
          <p:cNvSpPr>
            <a:spLocks noGrp="1"/>
          </p:cNvSpPr>
          <p:nvPr/>
        </p:nvSpPr>
        <p:spPr>
          <a:xfrm>
            <a:off x="1714500" y="3333750"/>
            <a:ext cx="9525000" cy="9525"/>
          </a:xfrm>
          <a:prstGeom prst="rect">
            <a:avLst/>
          </a:prstGeom>
          <a:solidFill>
            <a:srgbClr val="C9C4B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53388AA-AD64-4309-AA60-FEFB51E90AA0}"/>
              </a:ext>
            </a:extLst>
          </p:cNvPr>
          <p:cNvSpPr>
            <a:spLocks noGrp="1"/>
          </p:cNvSpPr>
          <p:nvPr/>
        </p:nvSpPr>
        <p:spPr>
          <a:xfrm>
            <a:off x="742950" y="3714750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0883613-E794-4008-9E91-84274B1FCE72}"/>
              </a:ext>
            </a:extLst>
          </p:cNvPr>
          <p:cNvSpPr>
            <a:spLocks noGrp="1"/>
          </p:cNvSpPr>
          <p:nvPr/>
        </p:nvSpPr>
        <p:spPr>
          <a:xfrm>
            <a:off x="1714500" y="3714750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Verify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BD771C7-6032-4D41-ABD1-F4D1F4A2FF98}"/>
              </a:ext>
            </a:extLst>
          </p:cNvPr>
          <p:cNvSpPr>
            <a:spLocks noGrp="1"/>
          </p:cNvSpPr>
          <p:nvPr/>
        </p:nvSpPr>
        <p:spPr>
          <a:xfrm>
            <a:off x="4953000" y="3714750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Find known saved locations and preview navigation while parked.</a:t>
            </a:r>
          </a:p>
        </p:txBody>
      </p:sp>
    </p:spTree>
    <p:extLst>
      <p:ext uri="{BB962C8B-B14F-4D97-AF65-F5344CB8AC3E}">
        <p14:creationId xmlns:p14="http://schemas.microsoft.com/office/powerpoint/2010/main" val="869216443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C802C827-410C-48E6-B452-BF6574EB00E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E73DA7A7-0012-4FD5-8502-426C99FC67D4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Google My Maps reference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2A50684-E6D7-4EFC-81D0-E87FC1402AD8}"/>
              </a:ext>
            </a:extLst>
          </p:cNvPr>
          <p:cNvSpPr>
            <a:spLocks noGrp="1"/>
          </p:cNvSpPr>
          <p:nvPr/>
        </p:nvSpPr>
        <p:spPr>
          <a:xfrm>
            <a:off x="10096500" y="62293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REFERENCE  70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FFB1401-E2E6-48CF-BD65-7A61B7D9C24C}"/>
              </a:ext>
            </a:extLst>
          </p:cNvPr>
          <p:cNvSpPr>
            <a:spLocks noGrp="1"/>
          </p:cNvSpPr>
          <p:nvPr/>
        </p:nvSpPr>
        <p:spPr>
          <a:xfrm>
            <a:off x="742950" y="1762125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3F9B3F1-68B9-4193-ACCB-C32058AC76F1}"/>
              </a:ext>
            </a:extLst>
          </p:cNvPr>
          <p:cNvSpPr>
            <a:spLocks noGrp="1"/>
          </p:cNvSpPr>
          <p:nvPr/>
        </p:nvSpPr>
        <p:spPr>
          <a:xfrm>
            <a:off x="1714500" y="1762125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New map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85B8F84-D839-47B8-95E7-56DC3A1CF6C9}"/>
              </a:ext>
            </a:extLst>
          </p:cNvPr>
          <p:cNvSpPr>
            <a:spLocks noGrp="1"/>
          </p:cNvSpPr>
          <p:nvPr/>
        </p:nvSpPr>
        <p:spPr>
          <a:xfrm>
            <a:off x="4953000" y="1762125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Create and name a map in a computer browser.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0069042-2D0F-4D65-9BB1-46A6003509AB}"/>
              </a:ext>
            </a:extLst>
          </p:cNvPr>
          <p:cNvSpPr>
            <a:spLocks noGrp="1"/>
          </p:cNvSpPr>
          <p:nvPr/>
        </p:nvSpPr>
        <p:spPr>
          <a:xfrm>
            <a:off x="1714500" y="3333750"/>
            <a:ext cx="9525000" cy="9525"/>
          </a:xfrm>
          <a:prstGeom prst="rect">
            <a:avLst/>
          </a:prstGeom>
          <a:solidFill>
            <a:srgbClr val="C9C4B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4F19BAD-23D6-4836-8F2E-24B88ACD30BA}"/>
              </a:ext>
            </a:extLst>
          </p:cNvPr>
          <p:cNvSpPr>
            <a:spLocks noGrp="1"/>
          </p:cNvSpPr>
          <p:nvPr/>
        </p:nvSpPr>
        <p:spPr>
          <a:xfrm>
            <a:off x="742950" y="3714750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02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B13D32A-3880-44CF-98CB-63D44FA5DF5F}"/>
              </a:ext>
            </a:extLst>
          </p:cNvPr>
          <p:cNvSpPr>
            <a:spLocks noGrp="1"/>
          </p:cNvSpPr>
          <p:nvPr/>
        </p:nvSpPr>
        <p:spPr>
          <a:xfrm>
            <a:off x="1714500" y="3714750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Reference layer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7C57D92-02E2-4667-8BE2-0187D61912F5}"/>
              </a:ext>
            </a:extLst>
          </p:cNvPr>
          <p:cNvSpPr>
            <a:spLocks noGrp="1"/>
          </p:cNvSpPr>
          <p:nvPr/>
        </p:nvSpPr>
        <p:spPr>
          <a:xfrm>
            <a:off x="4953000" y="3714750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Import the original KML, KMZ, or GPX without changing the source data.</a:t>
            </a:r>
          </a:p>
        </p:txBody>
      </p:sp>
    </p:spTree>
    <p:extLst>
      <p:ext uri="{BB962C8B-B14F-4D97-AF65-F5344CB8AC3E}">
        <p14:creationId xmlns:p14="http://schemas.microsoft.com/office/powerpoint/2010/main" val="40607968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BE5F7857-C1F4-43FC-AD5C-D6D4FF01A79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AB1CBE5-1335-4E7D-8301-A0CD0BB3632E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Google My Maps reference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03C1A22-492F-4D6C-AAC0-D190968A9EC8}"/>
              </a:ext>
            </a:extLst>
          </p:cNvPr>
          <p:cNvSpPr>
            <a:spLocks noGrp="1"/>
          </p:cNvSpPr>
          <p:nvPr/>
        </p:nvSpPr>
        <p:spPr>
          <a:xfrm>
            <a:off x="10096500" y="62293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REFERENCE  71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FFFF235-527B-4D7C-BB5A-AC92046E0642}"/>
              </a:ext>
            </a:extLst>
          </p:cNvPr>
          <p:cNvSpPr>
            <a:spLocks noGrp="1"/>
          </p:cNvSpPr>
          <p:nvPr/>
        </p:nvSpPr>
        <p:spPr>
          <a:xfrm>
            <a:off x="742950" y="1762125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03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49A6244-FFED-4ED8-9BC1-4069161E6DB8}"/>
              </a:ext>
            </a:extLst>
          </p:cNvPr>
          <p:cNvSpPr>
            <a:spLocks noGrp="1"/>
          </p:cNvSpPr>
          <p:nvPr/>
        </p:nvSpPr>
        <p:spPr>
          <a:xfrm>
            <a:off x="1714500" y="1762125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Practice layer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E0ABE02-0604-4B3B-8209-0AF171AA6322}"/>
              </a:ext>
            </a:extLst>
          </p:cNvPr>
          <p:cNvSpPr>
            <a:spLocks noGrp="1"/>
          </p:cNvSpPr>
          <p:nvPr/>
        </p:nvSpPr>
        <p:spPr>
          <a:xfrm>
            <a:off x="4953000" y="1762125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Add notes or selected stops separately from the original data.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36B8200-499C-4C77-B143-3E76F43E7EDA}"/>
              </a:ext>
            </a:extLst>
          </p:cNvPr>
          <p:cNvSpPr>
            <a:spLocks noGrp="1"/>
          </p:cNvSpPr>
          <p:nvPr/>
        </p:nvSpPr>
        <p:spPr>
          <a:xfrm>
            <a:off x="1714500" y="3333750"/>
            <a:ext cx="9525000" cy="9525"/>
          </a:xfrm>
          <a:prstGeom prst="rect">
            <a:avLst/>
          </a:prstGeom>
          <a:solidFill>
            <a:srgbClr val="C9C4B8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AF020EB-99B7-4A59-B683-EB197C8FF7ED}"/>
              </a:ext>
            </a:extLst>
          </p:cNvPr>
          <p:cNvSpPr>
            <a:spLocks noGrp="1"/>
          </p:cNvSpPr>
          <p:nvPr/>
        </p:nvSpPr>
        <p:spPr>
          <a:xfrm>
            <a:off x="742950" y="3714750"/>
            <a:ext cx="857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defRPr>
            </a:pPr>
            <a:r>
              <a:rPr sz="4350" b="1" i="0">
                <a:solidFill>
                  <a:srgbClr val="C65D32"/>
                </a:solidFill>
                <a:latin typeface="Aptos Display"/>
                <a:ea typeface="Aptos Display"/>
                <a:cs typeface="Aptos Display"/>
              </a:rPr>
              <a:t>04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80E4178-461C-454A-B5D8-B8854148D319}"/>
              </a:ext>
            </a:extLst>
          </p:cNvPr>
          <p:cNvSpPr>
            <a:spLocks noGrp="1"/>
          </p:cNvSpPr>
          <p:nvPr/>
        </p:nvSpPr>
        <p:spPr>
          <a:xfrm>
            <a:off x="1714500" y="3714750"/>
            <a:ext cx="314325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173D35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173D35"/>
                </a:solidFill>
                <a:latin typeface="Aptos"/>
                <a:ea typeface="Aptos"/>
                <a:cs typeface="Aptos"/>
              </a:rPr>
              <a:t>Directions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CC178D-D52D-4FE3-9E5C-BDEBDA7CB6FA}"/>
              </a:ext>
            </a:extLst>
          </p:cNvPr>
          <p:cNvSpPr>
            <a:spLocks noGrp="1"/>
          </p:cNvSpPr>
          <p:nvPr/>
        </p:nvSpPr>
        <p:spPr>
          <a:xfrm>
            <a:off x="4953000" y="3714750"/>
            <a:ext cx="628650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150" b="0" i="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150" b="0" i="0">
                <a:solidFill>
                  <a:srgbClr val="24312D"/>
                </a:solidFill>
                <a:latin typeface="Aptos"/>
                <a:ea typeface="Aptos"/>
                <a:cs typeface="Aptos"/>
              </a:rPr>
              <a:t>Compare a short road path with the rally time budget.</a:t>
            </a:r>
          </a:p>
        </p:txBody>
      </p:sp>
    </p:spTree>
    <p:extLst>
      <p:ext uri="{BB962C8B-B14F-4D97-AF65-F5344CB8AC3E}">
        <p14:creationId xmlns:p14="http://schemas.microsoft.com/office/powerpoint/2010/main" val="67212672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07103B9-7B1C-4DA1-838A-DE7B8602E0F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AB866F1-8FA3-4AE3-AC6D-4209E73DC7A1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Instructor run sheet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F7B5DEF-2604-4ABD-A0E0-E68F865DB539}"/>
              </a:ext>
            </a:extLst>
          </p:cNvPr>
          <p:cNvSpPr>
            <a:spLocks noGrp="1"/>
          </p:cNvSpPr>
          <p:nvPr/>
        </p:nvSpPr>
        <p:spPr>
          <a:xfrm>
            <a:off x="10096500" y="62293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REFERENCE  72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97E5B53-F6B7-4E70-8CAC-0ABEF937622A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1028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C65D32"/>
                </a:solidFill>
                <a:latin typeface="Aptos"/>
                <a:ea typeface="Aptos"/>
                <a:cs typeface="Aptos"/>
              </a:rPr>
              <a:t>CORE LESSON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6EF476C-666D-4306-AFDD-057FE7DDC81C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10287000" cy="342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Rally basics and route judgment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Rider needs, fatigue, and stop discipline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Bonus routine, valid evidence, and gear</a:t>
            </a:r>
          </a:p>
        </p:txBody>
      </p:sp>
    </p:spTree>
    <p:extLst>
      <p:ext uri="{BB962C8B-B14F-4D97-AF65-F5344CB8AC3E}">
        <p14:creationId xmlns:p14="http://schemas.microsoft.com/office/powerpoint/2010/main" val="705299508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96D973AD-0E09-4976-AC08-47A59813A63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C04C7F3-967F-4057-8F6C-739A2AEA676E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Instructor run sheet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36D9E46-E283-4AFC-9096-89F5BC602EBC}"/>
              </a:ext>
            </a:extLst>
          </p:cNvPr>
          <p:cNvSpPr>
            <a:spLocks noGrp="1"/>
          </p:cNvSpPr>
          <p:nvPr/>
        </p:nvSpPr>
        <p:spPr>
          <a:xfrm>
            <a:off x="10096500" y="62293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REFERENCE  73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58E3DAE-4676-426F-B2EA-D314CB90849F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1028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C65D32"/>
                </a:solidFill>
                <a:latin typeface="Aptos"/>
                <a:ea typeface="Aptos"/>
                <a:cs typeface="Aptos"/>
              </a:rPr>
              <a:t>PRACTICE AND DEMO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9FE6E6-3D8D-406E-8560-80027CFB3293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10287000" cy="342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File types and navigation transfer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One complete bonus exercise</a:t>
            </a:r>
          </a:p>
          <a:p>
            <a:pPr marL="279400" indent="-139700">
              <a:spcAft>
                <a:spcPts val="800"/>
              </a:spcAft>
              <a:buChar char="•"/>
              <a:defRPr sz="36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600">
                <a:solidFill>
                  <a:srgbClr val="24312D"/>
                </a:solidFill>
                <a:latin typeface="Aptos"/>
                <a:ea typeface="Aptos"/>
                <a:cs typeface="Aptos"/>
              </a:rPr>
              <a:t>Before-start and finish review</a:t>
            </a:r>
          </a:p>
        </p:txBody>
      </p:sp>
    </p:spTree>
    <p:extLst>
      <p:ext uri="{BB962C8B-B14F-4D97-AF65-F5344CB8AC3E}">
        <p14:creationId xmlns:p14="http://schemas.microsoft.com/office/powerpoint/2010/main" val="29284893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D6C98072-7FA8-40AE-A653-A57FD2E4FB9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6970ABA-8020-4CFF-8204-DB76F8119C3D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Sources and class materials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76CC4E03-E018-4351-92C6-E8C2413F14AB}"/>
              </a:ext>
            </a:extLst>
          </p:cNvPr>
          <p:cNvSpPr>
            <a:spLocks noGrp="1"/>
          </p:cNvSpPr>
          <p:nvPr/>
        </p:nvSpPr>
        <p:spPr>
          <a:xfrm>
            <a:off x="10096500" y="62293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REFERENCE  74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15A3D85-96EC-4DA6-9372-EE2363773664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1028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C65D32"/>
                </a:solidFill>
                <a:latin typeface="Aptos"/>
                <a:ea typeface="Aptos"/>
                <a:cs typeface="Aptos"/>
              </a:rPr>
              <a:t>RIDING AND SAFETY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739606B-511A-4A4F-B603-E5237F35F271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10287000" cy="342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0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000">
                <a:solidFill>
                  <a:srgbClr val="24312D"/>
                </a:solidFill>
                <a:latin typeface="Aptos"/>
                <a:ea typeface="Aptos"/>
                <a:cs typeface="Aptos"/>
              </a:rPr>
              <a:t>Motorcycle Safety Foundation operator material and T-CLOCS checklist</a:t>
            </a:r>
          </a:p>
          <a:p>
            <a:pPr marL="279400" indent="-139700">
              <a:spcAft>
                <a:spcPts val="800"/>
              </a:spcAft>
              <a:buChar char="•"/>
              <a:defRPr sz="30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000">
                <a:solidFill>
                  <a:srgbClr val="24312D"/>
                </a:solidFill>
                <a:latin typeface="Aptos"/>
                <a:ea typeface="Aptos"/>
                <a:cs typeface="Aptos"/>
              </a:rPr>
              <a:t>NHTSA drowsy-driving guidance</a:t>
            </a:r>
          </a:p>
          <a:p>
            <a:pPr marL="279400" indent="-139700">
              <a:spcAft>
                <a:spcPts val="800"/>
              </a:spcAft>
              <a:buChar char="•"/>
              <a:defRPr sz="30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000">
                <a:solidFill>
                  <a:srgbClr val="24312D"/>
                </a:solidFill>
                <a:latin typeface="Aptos"/>
                <a:ea typeface="Aptos"/>
                <a:cs typeface="Aptos"/>
              </a:rPr>
              <a:t>Motorcycle and equipment manuals</a:t>
            </a:r>
          </a:p>
        </p:txBody>
      </p:sp>
    </p:spTree>
    <p:extLst>
      <p:ext uri="{BB962C8B-B14F-4D97-AF65-F5344CB8AC3E}">
        <p14:creationId xmlns:p14="http://schemas.microsoft.com/office/powerpoint/2010/main" val="1902867091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EEE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509B6B9-EE60-4957-940C-32248D9243E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rgbClr val="C65D32"/>
          </a:solidFill>
          <a:ln w="0">
            <a:noFill/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DDC5DE4-EB44-4B64-9178-5F643D5EEDDB}"/>
              </a:ext>
            </a:extLst>
          </p:cNvPr>
          <p:cNvSpPr>
            <a:spLocks noGrp="1"/>
          </p:cNvSpPr>
          <p:nvPr/>
        </p:nvSpPr>
        <p:spPr>
          <a:xfrm>
            <a:off x="571500" y="266700"/>
            <a:ext cx="11049000" cy="1066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defRPr>
            </a:pPr>
            <a:r>
              <a:rPr sz="5400" b="1" i="0">
                <a:solidFill>
                  <a:srgbClr val="173D35"/>
                </a:solidFill>
                <a:latin typeface="Aptos Display"/>
                <a:ea typeface="Aptos Display"/>
                <a:cs typeface="Aptos Display"/>
              </a:rPr>
              <a:t>Sources and class materials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85C06FB-DAAD-4C06-B59C-118DF5BE0744}"/>
              </a:ext>
            </a:extLst>
          </p:cNvPr>
          <p:cNvSpPr>
            <a:spLocks noGrp="1"/>
          </p:cNvSpPr>
          <p:nvPr/>
        </p:nvSpPr>
        <p:spPr>
          <a:xfrm>
            <a:off x="10096500" y="62293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1500" b="1" i="0">
                <a:solidFill>
                  <a:srgbClr val="65706B"/>
                </a:solidFill>
                <a:latin typeface="Aptos"/>
                <a:ea typeface="Aptos"/>
                <a:cs typeface="Aptos"/>
              </a:defRPr>
            </a:pPr>
            <a:r>
              <a:rPr sz="1500" b="1" i="0">
                <a:solidFill>
                  <a:srgbClr val="65706B"/>
                </a:solidFill>
                <a:latin typeface="Aptos"/>
                <a:ea typeface="Aptos"/>
                <a:cs typeface="Aptos"/>
              </a:rPr>
              <a:t>REFERENCE  75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419CB62-4F2C-4182-99C8-E33626765CD9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1028700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>
              <a:defRPr sz="3450" b="1" i="0">
                <a:solidFill>
                  <a:srgbClr val="C65D32"/>
                </a:solidFill>
                <a:latin typeface="Aptos"/>
                <a:ea typeface="Aptos"/>
                <a:cs typeface="Aptos"/>
              </a:defRPr>
            </a:pPr>
            <a:r>
              <a:rPr sz="3450" b="1" i="0">
                <a:solidFill>
                  <a:srgbClr val="C65D32"/>
                </a:solidFill>
                <a:latin typeface="Aptos"/>
                <a:ea typeface="Aptos"/>
                <a:cs typeface="Aptos"/>
              </a:rPr>
              <a:t>RALLY AND NAVIGATION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1F428BB-09DB-45A1-B0FE-DEEB647D782F}"/>
              </a:ext>
            </a:extLst>
          </p:cNvPr>
          <p:cNvSpPr>
            <a:spLocks noGrp="1"/>
          </p:cNvSpPr>
          <p:nvPr/>
        </p:nvSpPr>
        <p:spPr>
          <a:xfrm>
            <a:off x="666750" y="2428875"/>
            <a:ext cx="10287000" cy="3429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>
            <a:noAutofit/>
          </a:bodyPr>
          <a:lstStyle/>
          <a:p>
            <a:pPr marL="279400" indent="-139700">
              <a:spcAft>
                <a:spcPts val="800"/>
              </a:spcAft>
              <a:buChar char="•"/>
              <a:defRPr sz="30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000">
                <a:solidFill>
                  <a:srgbClr val="24312D"/>
                </a:solidFill>
                <a:latin typeface="Aptos"/>
                <a:ea typeface="Aptos"/>
                <a:cs typeface="Aptos"/>
              </a:rPr>
              <a:t>Original Rally Clinic Powerpoint supplied by the presenter</a:t>
            </a:r>
          </a:p>
          <a:p>
            <a:pPr marL="279400" indent="-139700">
              <a:spcAft>
                <a:spcPts val="800"/>
              </a:spcAft>
              <a:buChar char="•"/>
              <a:defRPr sz="30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000">
                <a:solidFill>
                  <a:srgbClr val="24312D"/>
                </a:solidFill>
                <a:latin typeface="Aptos"/>
                <a:ea typeface="Aptos"/>
                <a:cs typeface="Aptos"/>
              </a:rPr>
              <a:t>Rally 101 clinic files and archive photographs</a:t>
            </a:r>
          </a:p>
          <a:p>
            <a:pPr marL="279400" indent="-139700">
              <a:spcAft>
                <a:spcPts val="800"/>
              </a:spcAft>
              <a:buChar char="•"/>
              <a:defRPr sz="3000">
                <a:solidFill>
                  <a:srgbClr val="24312D"/>
                </a:solidFill>
                <a:latin typeface="Aptos"/>
                <a:ea typeface="Aptos"/>
                <a:cs typeface="Aptos"/>
              </a:defRPr>
            </a:pPr>
            <a:r>
              <a:rPr sz="3000">
                <a:solidFill>
                  <a:srgbClr val="24312D"/>
                </a:solidFill>
                <a:latin typeface="Aptos"/>
                <a:ea typeface="Aptos"/>
                <a:cs typeface="Aptos"/>
              </a:rPr>
              <a:t>Garmin BaseCamp, device manuals, and Google My Maps documentation</a:t>
            </a:r>
          </a:p>
        </p:txBody>
      </p:sp>
    </p:spTree>
    <p:extLst>
      <p:ext uri="{BB962C8B-B14F-4D97-AF65-F5344CB8AC3E}">
        <p14:creationId xmlns:p14="http://schemas.microsoft.com/office/powerpoint/2010/main" val="66635175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Rally Earth">
      <a:dk1>
        <a:srgbClr val="111111"/>
      </a:dk1>
      <a:lt1>
        <a:srgbClr val="FFFFFF"/>
      </a:lt1>
      <a:dk2>
        <a:srgbClr val="173D35"/>
      </a:dk2>
      <a:lt2>
        <a:srgbClr val="F2EEE3"/>
      </a:lt2>
      <a:accent1>
        <a:srgbClr val="173D35"/>
      </a:accent1>
      <a:accent2>
        <a:srgbClr val="C65D32"/>
      </a:accent2>
      <a:accent3>
        <a:srgbClr val="D2A341"/>
      </a:accent3>
      <a:accent4>
        <a:srgbClr val="28594C"/>
      </a:accent4>
      <a:accent5>
        <a:srgbClr val="8D6E4D"/>
      </a:accent5>
      <a:accent6>
        <a:srgbClr val="506D62"/>
      </a:accent6>
      <a:hlink>
        <a:srgbClr val="1769AA"/>
      </a:hlink>
      <a:folHlink>
        <a:srgbClr val="704A8B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Rally Earth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Rally Earth">
      <a:dk1>
        <a:srgbClr val="111111"/>
      </a:dk1>
      <a:lt1>
        <a:srgbClr val="FFFFFF"/>
      </a:lt1>
      <a:dk2>
        <a:srgbClr val="173D35"/>
      </a:dk2>
      <a:lt2>
        <a:srgbClr val="F2EEE3"/>
      </a:lt2>
      <a:accent1>
        <a:srgbClr val="173D35"/>
      </a:accent1>
      <a:accent2>
        <a:srgbClr val="C65D32"/>
      </a:accent2>
      <a:accent3>
        <a:srgbClr val="D2A341"/>
      </a:accent3>
      <a:accent4>
        <a:srgbClr val="28594C"/>
      </a:accent4>
      <a:accent5>
        <a:srgbClr val="8D6E4D"/>
      </a:accent5>
      <a:accent6>
        <a:srgbClr val="506D62"/>
      </a:accent6>
      <a:hlink>
        <a:srgbClr val="1769AA"/>
      </a:hlink>
      <a:folHlink>
        <a:srgbClr val="704A8B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Rally Earth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2526</Words>
  <Application>Microsoft Office PowerPoint</Application>
  <DocSecurity>0</DocSecurity>
  <PresentationFormat>Widescreen</PresentationFormat>
  <Paragraphs>454</Paragraphs>
  <Slides>73</Slides>
  <Notes>73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73</vt:i4>
      </vt:variant>
    </vt:vector>
  </HeadingPairs>
  <TitlesOfParts>
    <vt:vector size="77" baseType="lpstr">
      <vt:lpstr>Aptos</vt:lpstr>
      <vt:lpstr>Aptos Display</vt:lpstr>
      <vt:lpstr>Calibri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Paul Tong</cp:lastModifiedBy>
  <cp:revision>1</cp:revision>
  <dcterms:created xsi:type="dcterms:W3CDTF">2026-09-23T20:32:08Z</dcterms:created>
  <dcterms:modified xsi:type="dcterms:W3CDTF">2026-09-23T20:46:36Z</dcterms:modified>
</cp:coreProperties>
</file>